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54"/>
  </p:notesMasterIdLst>
  <p:sldIdLst>
    <p:sldId id="256" r:id="rId2"/>
    <p:sldId id="259" r:id="rId3"/>
    <p:sldId id="489" r:id="rId4"/>
    <p:sldId id="490" r:id="rId5"/>
    <p:sldId id="501" r:id="rId6"/>
    <p:sldId id="493" r:id="rId7"/>
    <p:sldId id="491" r:id="rId8"/>
    <p:sldId id="494" r:id="rId9"/>
    <p:sldId id="500" r:id="rId10"/>
    <p:sldId id="495" r:id="rId11"/>
    <p:sldId id="496" r:id="rId12"/>
    <p:sldId id="502" r:id="rId13"/>
    <p:sldId id="497" r:id="rId14"/>
    <p:sldId id="498" r:id="rId15"/>
    <p:sldId id="499" r:id="rId16"/>
    <p:sldId id="544" r:id="rId17"/>
    <p:sldId id="545" r:id="rId18"/>
    <p:sldId id="527" r:id="rId19"/>
    <p:sldId id="518" r:id="rId20"/>
    <p:sldId id="507" r:id="rId21"/>
    <p:sldId id="506" r:id="rId22"/>
    <p:sldId id="517" r:id="rId23"/>
    <p:sldId id="546" r:id="rId24"/>
    <p:sldId id="505" r:id="rId25"/>
    <p:sldId id="511" r:id="rId26"/>
    <p:sldId id="512" r:id="rId27"/>
    <p:sldId id="514" r:id="rId28"/>
    <p:sldId id="515" r:id="rId29"/>
    <p:sldId id="523" r:id="rId30"/>
    <p:sldId id="529" r:id="rId31"/>
    <p:sldId id="547" r:id="rId32"/>
    <p:sldId id="516" r:id="rId33"/>
    <p:sldId id="524" r:id="rId34"/>
    <p:sldId id="525" r:id="rId35"/>
    <p:sldId id="526" r:id="rId36"/>
    <p:sldId id="548" r:id="rId37"/>
    <p:sldId id="530" r:id="rId38"/>
    <p:sldId id="540" r:id="rId39"/>
    <p:sldId id="531" r:id="rId40"/>
    <p:sldId id="549" r:id="rId41"/>
    <p:sldId id="464" r:id="rId42"/>
    <p:sldId id="474" r:id="rId43"/>
    <p:sldId id="534" r:id="rId44"/>
    <p:sldId id="535" r:id="rId45"/>
    <p:sldId id="541" r:id="rId46"/>
    <p:sldId id="539" r:id="rId47"/>
    <p:sldId id="536" r:id="rId48"/>
    <p:sldId id="542" r:id="rId49"/>
    <p:sldId id="537" r:id="rId50"/>
    <p:sldId id="538" r:id="rId51"/>
    <p:sldId id="520" r:id="rId52"/>
    <p:sldId id="543" r:id="rId53"/>
  </p:sldIdLst>
  <p:sldSz cx="12192000" cy="6858000"/>
  <p:notesSz cx="6858000" cy="9144000"/>
  <p:embeddedFontLst>
    <p:embeddedFont>
      <p:font typeface="Calibri" panose="020F0502020204030204" pitchFamily="34" charset="0"/>
      <p:regular r:id="rId55"/>
      <p:bold r:id="rId56"/>
      <p:italic r:id="rId57"/>
      <p:boldItalic r:id="rId58"/>
    </p:embeddedFont>
    <p:embeddedFont>
      <p:font typeface="Consolas" panose="020B0609020204030204" pitchFamily="49" charset="0"/>
      <p:regular r:id="rId59"/>
      <p:bold r:id="rId60"/>
      <p:italic r:id="rId61"/>
      <p:boldItalic r:id="rId62"/>
    </p:embeddedFont>
    <p:embeddedFont>
      <p:font typeface="Play" pitchFamily="2" charset="0"/>
      <p:regular r:id="rId63"/>
      <p:bold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8D8"/>
    <a:srgbClr val="1A2120"/>
    <a:srgbClr val="1D1F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69669D-4BB4-4E00-B360-16363657C172}">
  <a:tblStyle styleId="{5069669D-4BB4-4E00-B360-16363657C172}" styleName="Table_0">
    <a:wholeTbl>
      <a:tcTxStyle b="off" i="off">
        <a:font>
          <a:latin typeface="SF Pro Text Light"/>
          <a:ea typeface="SF Pro Text Light"/>
          <a:cs typeface="SF Pro Text 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BFF"/>
          </a:solidFill>
        </a:fill>
      </a:tcStyle>
    </a:wholeTbl>
    <a:band1H>
      <a:tcTxStyle/>
      <a:tcStyle>
        <a:tcBdr/>
        <a:fill>
          <a:solidFill>
            <a:srgbClr val="CAD5FF"/>
          </a:solidFill>
        </a:fill>
      </a:tcStyle>
    </a:band1H>
    <a:band2H>
      <a:tcTxStyle/>
      <a:tcStyle>
        <a:tcBdr/>
      </a:tcStyle>
    </a:band2H>
    <a:band1V>
      <a:tcTxStyle/>
      <a:tcStyle>
        <a:tcBdr/>
        <a:fill>
          <a:solidFill>
            <a:srgbClr val="CAD5FF"/>
          </a:solidFill>
        </a:fill>
      </a:tcStyle>
    </a:band1V>
    <a:band2V>
      <a:tcTxStyle/>
      <a:tcStyle>
        <a:tcBdr/>
      </a:tcStyle>
    </a:band2V>
    <a:lastCol>
      <a:tcTxStyle b="on" i="off">
        <a:font>
          <a:latin typeface="SF Pro Text Light"/>
          <a:ea typeface="SF Pro Text Light"/>
          <a:cs typeface="SF Pro Text Light"/>
        </a:font>
        <a:schemeClr val="lt1"/>
      </a:tcTxStyle>
      <a:tcStyle>
        <a:tcBdr/>
        <a:fill>
          <a:solidFill>
            <a:schemeClr val="accent1"/>
          </a:solidFill>
        </a:fill>
      </a:tcStyle>
    </a:lastCol>
    <a:firstCol>
      <a:tcTxStyle b="on" i="off">
        <a:font>
          <a:latin typeface="SF Pro Text Light"/>
          <a:ea typeface="SF Pro Text Light"/>
          <a:cs typeface="SF Pro Text Light"/>
        </a:font>
        <a:schemeClr val="lt1"/>
      </a:tcTxStyle>
      <a:tcStyle>
        <a:tcBdr/>
        <a:fill>
          <a:solidFill>
            <a:schemeClr val="accent1"/>
          </a:solidFill>
        </a:fill>
      </a:tcStyle>
    </a:firstCol>
    <a:lastRow>
      <a:tcTxStyle b="on" i="off">
        <a:font>
          <a:latin typeface="SF Pro Text Light"/>
          <a:ea typeface="SF Pro Text Light"/>
          <a:cs typeface="SF Pro Text 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F Pro Text Light"/>
          <a:ea typeface="SF Pro Text Light"/>
          <a:cs typeface="SF Pro Text 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F7722255-23CB-4B83-81A8-3CFC10BA859E}"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78"/>
    <p:restoredTop sz="94638"/>
  </p:normalViewPr>
  <p:slideViewPr>
    <p:cSldViewPr snapToGrid="0">
      <p:cViewPr>
        <p:scale>
          <a:sx n="92" d="100"/>
          <a:sy n="92" d="100"/>
        </p:scale>
        <p:origin x="144" y="8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8837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4517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4442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8255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2476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8969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904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3490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66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5065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6748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7314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5382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238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5751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7217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427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8709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3953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0281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3490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6486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4944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8002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3730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6383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2235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9328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54376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7280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1616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17103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4060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7433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26109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43676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870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8113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74631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43788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3523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0664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4480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57305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16c8b97e20_1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16c8b97e20_1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0" name="Google Shape;900;g116c8b97e20_1_1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51</a:t>
            </a:fld>
            <a:endParaRPr/>
          </a:p>
        </p:txBody>
      </p:sp>
    </p:spTree>
    <p:extLst>
      <p:ext uri="{BB962C8B-B14F-4D97-AF65-F5344CB8AC3E}">
        <p14:creationId xmlns:p14="http://schemas.microsoft.com/office/powerpoint/2010/main" val="27604607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411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3242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0162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386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6006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слайд">
  <p:cSld name="Титульный слайд">
    <p:bg>
      <p:bgPr>
        <a:solidFill>
          <a:schemeClr val="accent1"/>
        </a:solidFill>
        <a:effectLst/>
      </p:bgPr>
    </p:bg>
    <p:spTree>
      <p:nvGrpSpPr>
        <p:cNvPr id="1" name="Shape 53"/>
        <p:cNvGrpSpPr/>
        <p:nvPr/>
      </p:nvGrpSpPr>
      <p:grpSpPr>
        <a:xfrm>
          <a:off x="0" y="0"/>
          <a:ext cx="0" cy="0"/>
          <a:chOff x="0" y="0"/>
          <a:chExt cx="0" cy="0"/>
        </a:xfrm>
      </p:grpSpPr>
      <p:sp>
        <p:nvSpPr>
          <p:cNvPr id="54" name="Google Shape;54;p2"/>
          <p:cNvSpPr/>
          <p:nvPr/>
        </p:nvSpPr>
        <p:spPr>
          <a:xfrm>
            <a:off x="3066460" y="0"/>
            <a:ext cx="9141306" cy="6857984"/>
          </a:xfrm>
          <a:custGeom>
            <a:avLst/>
            <a:gdLst/>
            <a:ahLst/>
            <a:cxnLst/>
            <a:rect l="l" t="t" r="r" b="b"/>
            <a:pathLst>
              <a:path w="9141306" h="6857984" extrusionOk="0">
                <a:moveTo>
                  <a:pt x="0" y="0"/>
                </a:moveTo>
                <a:lnTo>
                  <a:pt x="2220627" y="0"/>
                </a:lnTo>
                <a:lnTo>
                  <a:pt x="2227664" y="71102"/>
                </a:lnTo>
                <a:cubicBezTo>
                  <a:pt x="2553673" y="2682585"/>
                  <a:pt x="3819226" y="4693753"/>
                  <a:pt x="5269599" y="4980435"/>
                </a:cubicBezTo>
                <a:lnTo>
                  <a:pt x="5269599" y="0"/>
                </a:lnTo>
                <a:lnTo>
                  <a:pt x="7482942" y="0"/>
                </a:lnTo>
                <a:lnTo>
                  <a:pt x="7482942" y="2561872"/>
                </a:lnTo>
                <a:cubicBezTo>
                  <a:pt x="8043875" y="2462017"/>
                  <a:pt x="8561096" y="2193961"/>
                  <a:pt x="9008436" y="1827258"/>
                </a:cubicBezTo>
                <a:lnTo>
                  <a:pt x="9141306" y="1710545"/>
                </a:lnTo>
                <a:lnTo>
                  <a:pt x="9141306" y="5220992"/>
                </a:lnTo>
                <a:lnTo>
                  <a:pt x="9053277" y="5161765"/>
                </a:lnTo>
                <a:cubicBezTo>
                  <a:pt x="8633864" y="4904410"/>
                  <a:pt x="8120266" y="4711796"/>
                  <a:pt x="7482942" y="4623280"/>
                </a:cubicBezTo>
                <a:lnTo>
                  <a:pt x="7482942" y="6857984"/>
                </a:lnTo>
                <a:lnTo>
                  <a:pt x="3958880" y="6857984"/>
                </a:lnTo>
                <a:lnTo>
                  <a:pt x="3937392" y="6847097"/>
                </a:lnTo>
                <a:cubicBezTo>
                  <a:pt x="1772771" y="5668291"/>
                  <a:pt x="481691" y="3223920"/>
                  <a:pt x="53599" y="3943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 name="Google Shape;55;p2"/>
          <p:cNvSpPr txBox="1">
            <a:spLocks noGrp="1"/>
          </p:cNvSpPr>
          <p:nvPr>
            <p:ph type="body" idx="1"/>
          </p:nvPr>
        </p:nvSpPr>
        <p:spPr>
          <a:xfrm>
            <a:off x="658813" y="3307439"/>
            <a:ext cx="10224000" cy="276999"/>
          </a:xfrm>
          <a:prstGeom prst="rect">
            <a:avLst/>
          </a:prstGeom>
          <a:noFill/>
          <a:ln>
            <a:noFill/>
          </a:ln>
        </p:spPr>
        <p:txBody>
          <a:bodyPr spcFirstLastPara="1" wrap="square" lIns="0" tIns="0" rIns="0" bIns="0" anchor="b" anchorCtr="0">
            <a:spAutoFit/>
          </a:bodyPr>
          <a:lstStyle>
            <a:lvl1pPr marL="457200" marR="0" lvl="0" indent="-228600" algn="l">
              <a:lnSpc>
                <a:spcPct val="90000"/>
              </a:lnSpc>
              <a:spcBef>
                <a:spcPts val="0"/>
              </a:spcBef>
              <a:spcAft>
                <a:spcPts val="0"/>
              </a:spcAft>
              <a:buClr>
                <a:schemeClr val="lt1"/>
              </a:buClr>
              <a:buSzPts val="2000"/>
              <a:buFont typeface="Arial"/>
              <a:buNone/>
              <a:defRPr sz="2000">
                <a:solidFill>
                  <a:schemeClr val="lt1"/>
                </a:solidFill>
                <a:latin typeface="Arial"/>
                <a:ea typeface="Arial"/>
                <a:cs typeface="Arial"/>
                <a:sym typeface="Arial"/>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
          <p:cNvSpPr txBox="1">
            <a:spLocks noGrp="1"/>
          </p:cNvSpPr>
          <p:nvPr>
            <p:ph type="title"/>
          </p:nvPr>
        </p:nvSpPr>
        <p:spPr>
          <a:xfrm>
            <a:off x="622261" y="1052209"/>
            <a:ext cx="10220325" cy="1834990"/>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6600"/>
              <a:buFont typeface="Play"/>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7" name="Google Shape;57;p2"/>
          <p:cNvGrpSpPr/>
          <p:nvPr/>
        </p:nvGrpSpPr>
        <p:grpSpPr>
          <a:xfrm>
            <a:off x="658071" y="5503765"/>
            <a:ext cx="697010" cy="697010"/>
            <a:chOff x="658071" y="5503765"/>
            <a:chExt cx="697010" cy="697010"/>
          </a:xfrm>
        </p:grpSpPr>
        <p:grpSp>
          <p:nvGrpSpPr>
            <p:cNvPr id="58" name="Google Shape;58;p2"/>
            <p:cNvGrpSpPr/>
            <p:nvPr/>
          </p:nvGrpSpPr>
          <p:grpSpPr>
            <a:xfrm>
              <a:off x="658071" y="5503765"/>
              <a:ext cx="697010" cy="697010"/>
              <a:chOff x="5619750" y="2952750"/>
              <a:chExt cx="952500" cy="952500"/>
            </a:xfrm>
          </p:grpSpPr>
          <p:sp>
            <p:nvSpPr>
              <p:cNvPr id="59" name="Google Shape;59;p2"/>
              <p:cNvSpPr/>
              <p:nvPr/>
            </p:nvSpPr>
            <p:spPr>
              <a:xfrm>
                <a:off x="5619750" y="2952750"/>
                <a:ext cx="952500" cy="952500"/>
              </a:xfrm>
              <a:custGeom>
                <a:avLst/>
                <a:gdLst/>
                <a:ahLst/>
                <a:cxnLst/>
                <a:rect l="l" t="t" r="r" b="b"/>
                <a:pathLst>
                  <a:path w="952500" h="952500" extrusionOk="0">
                    <a:moveTo>
                      <a:pt x="0" y="457200"/>
                    </a:moveTo>
                    <a:cubicBezTo>
                      <a:pt x="0" y="241674"/>
                      <a:pt x="0" y="133911"/>
                      <a:pt x="66955" y="66955"/>
                    </a:cubicBezTo>
                    <a:cubicBezTo>
                      <a:pt x="133911" y="0"/>
                      <a:pt x="241674" y="0"/>
                      <a:pt x="457200" y="0"/>
                    </a:cubicBezTo>
                    <a:lnTo>
                      <a:pt x="495300" y="0"/>
                    </a:lnTo>
                    <a:cubicBezTo>
                      <a:pt x="710826" y="0"/>
                      <a:pt x="818589" y="0"/>
                      <a:pt x="885545" y="66955"/>
                    </a:cubicBezTo>
                    <a:cubicBezTo>
                      <a:pt x="952500" y="133911"/>
                      <a:pt x="952500" y="241674"/>
                      <a:pt x="952500" y="457200"/>
                    </a:cubicBezTo>
                    <a:lnTo>
                      <a:pt x="952500" y="495300"/>
                    </a:lnTo>
                    <a:cubicBezTo>
                      <a:pt x="952500" y="710826"/>
                      <a:pt x="952500" y="818589"/>
                      <a:pt x="885545" y="885545"/>
                    </a:cubicBezTo>
                    <a:cubicBezTo>
                      <a:pt x="818589" y="952500"/>
                      <a:pt x="710826" y="952500"/>
                      <a:pt x="495300" y="952500"/>
                    </a:cubicBezTo>
                    <a:lnTo>
                      <a:pt x="457200" y="952500"/>
                    </a:lnTo>
                    <a:cubicBezTo>
                      <a:pt x="241674" y="952500"/>
                      <a:pt x="133911" y="952500"/>
                      <a:pt x="66955" y="885545"/>
                    </a:cubicBezTo>
                    <a:cubicBezTo>
                      <a:pt x="0" y="818589"/>
                      <a:pt x="0" y="710826"/>
                      <a:pt x="0" y="495300"/>
                    </a:cubicBezTo>
                    <a:lnTo>
                      <a:pt x="0" y="45720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 name="Google Shape;60;p2"/>
              <p:cNvSpPr/>
              <p:nvPr/>
            </p:nvSpPr>
            <p:spPr>
              <a:xfrm>
                <a:off x="5780486" y="3242471"/>
                <a:ext cx="635397" cy="396478"/>
              </a:xfrm>
              <a:custGeom>
                <a:avLst/>
                <a:gdLst/>
                <a:ahLst/>
                <a:cxnLst/>
                <a:rect l="l" t="t" r="r" b="b"/>
                <a:pathLst>
                  <a:path w="635397" h="396478" extrusionOk="0">
                    <a:moveTo>
                      <a:pt x="346075" y="396478"/>
                    </a:moveTo>
                    <a:cubicBezTo>
                      <a:pt x="128984" y="396478"/>
                      <a:pt x="5160" y="247650"/>
                      <a:pt x="0" y="0"/>
                    </a:cubicBezTo>
                    <a:lnTo>
                      <a:pt x="108744" y="0"/>
                    </a:lnTo>
                    <a:cubicBezTo>
                      <a:pt x="112316" y="181768"/>
                      <a:pt x="192483" y="258762"/>
                      <a:pt x="255982" y="274637"/>
                    </a:cubicBezTo>
                    <a:lnTo>
                      <a:pt x="255982" y="0"/>
                    </a:lnTo>
                    <a:lnTo>
                      <a:pt x="358380" y="0"/>
                    </a:lnTo>
                    <a:lnTo>
                      <a:pt x="358380" y="156764"/>
                    </a:lnTo>
                    <a:cubicBezTo>
                      <a:pt x="421086" y="150018"/>
                      <a:pt x="486959" y="78581"/>
                      <a:pt x="509185" y="0"/>
                    </a:cubicBezTo>
                    <a:lnTo>
                      <a:pt x="611581" y="0"/>
                    </a:lnTo>
                    <a:cubicBezTo>
                      <a:pt x="594515" y="96838"/>
                      <a:pt x="523078" y="168274"/>
                      <a:pt x="472278" y="197643"/>
                    </a:cubicBezTo>
                    <a:cubicBezTo>
                      <a:pt x="523078" y="221455"/>
                      <a:pt x="604441" y="283765"/>
                      <a:pt x="635398" y="396478"/>
                    </a:cubicBezTo>
                    <a:lnTo>
                      <a:pt x="522682" y="396478"/>
                    </a:lnTo>
                    <a:cubicBezTo>
                      <a:pt x="498472" y="321072"/>
                      <a:pt x="438152" y="262731"/>
                      <a:pt x="358380" y="254793"/>
                    </a:cubicBezTo>
                    <a:lnTo>
                      <a:pt x="358380" y="396478"/>
                    </a:lnTo>
                    <a:lnTo>
                      <a:pt x="346075" y="3964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1" name="Google Shape;61;p2"/>
            <p:cNvSpPr/>
            <p:nvPr/>
          </p:nvSpPr>
          <p:spPr>
            <a:xfrm>
              <a:off x="775543" y="5715464"/>
              <a:ext cx="463247" cy="290797"/>
            </a:xfrm>
            <a:custGeom>
              <a:avLst/>
              <a:gdLst/>
              <a:ahLst/>
              <a:cxnLst/>
              <a:rect l="l" t="t" r="r" b="b"/>
              <a:pathLst>
                <a:path w="861139" h="540569" extrusionOk="0">
                  <a:moveTo>
                    <a:pt x="145891" y="17950"/>
                  </a:moveTo>
                  <a:cubicBezTo>
                    <a:pt x="146101" y="13261"/>
                    <a:pt x="145084" y="8599"/>
                    <a:pt x="142940" y="4425"/>
                  </a:cubicBezTo>
                  <a:cubicBezTo>
                    <a:pt x="142190" y="3401"/>
                    <a:pt x="141254" y="2529"/>
                    <a:pt x="140181" y="1853"/>
                  </a:cubicBezTo>
                  <a:cubicBezTo>
                    <a:pt x="135948" y="192"/>
                    <a:pt x="131363" y="-365"/>
                    <a:pt x="126857" y="234"/>
                  </a:cubicBezTo>
                  <a:lnTo>
                    <a:pt x="17126" y="233"/>
                  </a:lnTo>
                  <a:cubicBezTo>
                    <a:pt x="9798" y="233"/>
                    <a:pt x="6087" y="233"/>
                    <a:pt x="3612" y="2043"/>
                  </a:cubicBezTo>
                  <a:cubicBezTo>
                    <a:pt x="2570" y="2811"/>
                    <a:pt x="1696" y="3783"/>
                    <a:pt x="1043" y="4901"/>
                  </a:cubicBezTo>
                  <a:cubicBezTo>
                    <a:pt x="-575" y="7568"/>
                    <a:pt x="-99" y="11378"/>
                    <a:pt x="1043" y="18807"/>
                  </a:cubicBezTo>
                  <a:cubicBezTo>
                    <a:pt x="58144" y="517250"/>
                    <a:pt x="345747" y="539063"/>
                    <a:pt x="473369" y="540015"/>
                  </a:cubicBezTo>
                  <a:cubicBezTo>
                    <a:pt x="480031" y="540015"/>
                    <a:pt x="482886" y="540015"/>
                    <a:pt x="485741" y="538396"/>
                  </a:cubicBezTo>
                  <a:cubicBezTo>
                    <a:pt x="486703" y="537720"/>
                    <a:pt x="487540" y="536882"/>
                    <a:pt x="488216" y="535919"/>
                  </a:cubicBezTo>
                  <a:cubicBezTo>
                    <a:pt x="489929" y="533538"/>
                    <a:pt x="489929" y="530109"/>
                    <a:pt x="489929" y="523442"/>
                  </a:cubicBezTo>
                  <a:lnTo>
                    <a:pt x="489929" y="346086"/>
                  </a:lnTo>
                  <a:cubicBezTo>
                    <a:pt x="642200" y="372566"/>
                    <a:pt x="695019" y="485723"/>
                    <a:pt x="708819" y="526109"/>
                  </a:cubicBezTo>
                  <a:cubicBezTo>
                    <a:pt x="709826" y="530186"/>
                    <a:pt x="711603" y="534034"/>
                    <a:pt x="714053" y="537444"/>
                  </a:cubicBezTo>
                  <a:cubicBezTo>
                    <a:pt x="714823" y="538162"/>
                    <a:pt x="715687" y="538771"/>
                    <a:pt x="716623" y="539253"/>
                  </a:cubicBezTo>
                  <a:cubicBezTo>
                    <a:pt x="720403" y="540443"/>
                    <a:pt x="724390" y="540832"/>
                    <a:pt x="728329" y="540396"/>
                  </a:cubicBezTo>
                  <a:lnTo>
                    <a:pt x="842532" y="540396"/>
                  </a:lnTo>
                  <a:cubicBezTo>
                    <a:pt x="851098" y="540396"/>
                    <a:pt x="855475" y="540396"/>
                    <a:pt x="858140" y="538110"/>
                  </a:cubicBezTo>
                  <a:cubicBezTo>
                    <a:pt x="859182" y="537141"/>
                    <a:pt x="860022" y="535976"/>
                    <a:pt x="860615" y="534681"/>
                  </a:cubicBezTo>
                  <a:cubicBezTo>
                    <a:pt x="861947" y="531443"/>
                    <a:pt x="860615" y="527347"/>
                    <a:pt x="858045" y="519346"/>
                  </a:cubicBezTo>
                  <a:cubicBezTo>
                    <a:pt x="792283" y="318464"/>
                    <a:pt x="646007" y="270458"/>
                    <a:pt x="646007" y="270458"/>
                  </a:cubicBezTo>
                  <a:cubicBezTo>
                    <a:pt x="738996" y="214770"/>
                    <a:pt x="806859" y="125244"/>
                    <a:pt x="835395" y="20617"/>
                  </a:cubicBezTo>
                  <a:cubicBezTo>
                    <a:pt x="837393" y="12997"/>
                    <a:pt x="838440" y="9187"/>
                    <a:pt x="837013" y="6044"/>
                  </a:cubicBezTo>
                  <a:cubicBezTo>
                    <a:pt x="836408" y="4812"/>
                    <a:pt x="835567" y="3712"/>
                    <a:pt x="834538" y="2805"/>
                  </a:cubicBezTo>
                  <a:cubicBezTo>
                    <a:pt x="831873" y="614"/>
                    <a:pt x="827781" y="614"/>
                    <a:pt x="819692" y="614"/>
                  </a:cubicBezTo>
                  <a:lnTo>
                    <a:pt x="708153" y="614"/>
                  </a:lnTo>
                  <a:cubicBezTo>
                    <a:pt x="704012" y="115"/>
                    <a:pt x="699813" y="571"/>
                    <a:pt x="695876" y="1948"/>
                  </a:cubicBezTo>
                  <a:cubicBezTo>
                    <a:pt x="694822" y="2449"/>
                    <a:pt x="693882" y="3162"/>
                    <a:pt x="693116" y="4043"/>
                  </a:cubicBezTo>
                  <a:cubicBezTo>
                    <a:pt x="690711" y="7816"/>
                    <a:pt x="689183" y="12079"/>
                    <a:pt x="688643" y="16521"/>
                  </a:cubicBezTo>
                  <a:cubicBezTo>
                    <a:pt x="664089" y="116248"/>
                    <a:pt x="556167" y="211212"/>
                    <a:pt x="489643" y="213784"/>
                  </a:cubicBezTo>
                  <a:lnTo>
                    <a:pt x="489643" y="19569"/>
                  </a:lnTo>
                  <a:cubicBezTo>
                    <a:pt x="489643" y="11854"/>
                    <a:pt x="489643" y="8044"/>
                    <a:pt x="487740" y="5282"/>
                  </a:cubicBezTo>
                  <a:cubicBezTo>
                    <a:pt x="486988" y="4148"/>
                    <a:pt x="486018" y="3176"/>
                    <a:pt x="484885" y="2424"/>
                  </a:cubicBezTo>
                  <a:cubicBezTo>
                    <a:pt x="480372" y="559"/>
                    <a:pt x="475444" y="-65"/>
                    <a:pt x="470609" y="614"/>
                  </a:cubicBezTo>
                  <a:lnTo>
                    <a:pt x="368302" y="614"/>
                  </a:lnTo>
                  <a:cubicBezTo>
                    <a:pt x="363499" y="-72"/>
                    <a:pt x="358599" y="554"/>
                    <a:pt x="354122" y="2424"/>
                  </a:cubicBezTo>
                  <a:cubicBezTo>
                    <a:pt x="352989" y="3176"/>
                    <a:pt x="352018" y="4148"/>
                    <a:pt x="351267" y="5282"/>
                  </a:cubicBezTo>
                  <a:cubicBezTo>
                    <a:pt x="349363" y="8044"/>
                    <a:pt x="349363" y="11854"/>
                    <a:pt x="349363" y="19569"/>
                  </a:cubicBezTo>
                  <a:lnTo>
                    <a:pt x="349363" y="375804"/>
                  </a:lnTo>
                  <a:cubicBezTo>
                    <a:pt x="349363" y="375804"/>
                    <a:pt x="177487" y="347134"/>
                    <a:pt x="145891" y="17950"/>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 фактоида">
  <p:cSld name="4 фактоида">
    <p:spTree>
      <p:nvGrpSpPr>
        <p:cNvPr id="1" name="Shape 175"/>
        <p:cNvGrpSpPr/>
        <p:nvPr/>
      </p:nvGrpSpPr>
      <p:grpSpPr>
        <a:xfrm>
          <a:off x="0" y="0"/>
          <a:ext cx="0" cy="0"/>
          <a:chOff x="0" y="0"/>
          <a:chExt cx="0" cy="0"/>
        </a:xfrm>
      </p:grpSpPr>
      <p:sp>
        <p:nvSpPr>
          <p:cNvPr id="176" name="Google Shape;176;p26"/>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26"/>
          <p:cNvSpPr txBox="1">
            <a:spLocks noGrp="1"/>
          </p:cNvSpPr>
          <p:nvPr>
            <p:ph type="body" idx="1"/>
          </p:nvPr>
        </p:nvSpPr>
        <p:spPr>
          <a:xfrm>
            <a:off x="6097339" y="3864033"/>
            <a:ext cx="5417327" cy="108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dk1"/>
              </a:buClr>
              <a:buSzPts val="8800"/>
              <a:buNone/>
              <a:defRPr sz="8800" b="1" i="0">
                <a:solidFill>
                  <a:schemeClr val="dk1"/>
                </a:solidFill>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 name="Google Shape;178;p26"/>
          <p:cNvSpPr txBox="1">
            <a:spLocks noGrp="1"/>
          </p:cNvSpPr>
          <p:nvPr>
            <p:ph type="body" idx="2"/>
          </p:nvPr>
        </p:nvSpPr>
        <p:spPr>
          <a:xfrm>
            <a:off x="6097338" y="5058095"/>
            <a:ext cx="5417327" cy="35661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800"/>
              <a:buNone/>
              <a:defRPr sz="18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9" name="Google Shape;179;p26"/>
          <p:cNvSpPr txBox="1">
            <a:spLocks noGrp="1"/>
          </p:cNvSpPr>
          <p:nvPr>
            <p:ph type="body" idx="3"/>
          </p:nvPr>
        </p:nvSpPr>
        <p:spPr>
          <a:xfrm>
            <a:off x="6096000" y="1773238"/>
            <a:ext cx="5417327" cy="108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dk1"/>
              </a:buClr>
              <a:buSzPts val="8800"/>
              <a:buNone/>
              <a:defRPr sz="8800" b="1" i="0">
                <a:solidFill>
                  <a:schemeClr val="dk1"/>
                </a:solidFill>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26"/>
          <p:cNvSpPr txBox="1">
            <a:spLocks noGrp="1"/>
          </p:cNvSpPr>
          <p:nvPr>
            <p:ph type="body" idx="4"/>
          </p:nvPr>
        </p:nvSpPr>
        <p:spPr>
          <a:xfrm>
            <a:off x="6096000" y="2967300"/>
            <a:ext cx="5417327" cy="35661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800"/>
              <a:buNone/>
              <a:defRPr sz="18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26"/>
          <p:cNvSpPr txBox="1">
            <a:spLocks noGrp="1"/>
          </p:cNvSpPr>
          <p:nvPr>
            <p:ph type="body" idx="5"/>
          </p:nvPr>
        </p:nvSpPr>
        <p:spPr>
          <a:xfrm>
            <a:off x="680012" y="3864033"/>
            <a:ext cx="5239525" cy="108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dk1"/>
              </a:buClr>
              <a:buSzPts val="8800"/>
              <a:buNone/>
              <a:defRPr sz="8800" b="1" i="0">
                <a:solidFill>
                  <a:schemeClr val="dk1"/>
                </a:solidFill>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26"/>
          <p:cNvSpPr txBox="1">
            <a:spLocks noGrp="1"/>
          </p:cNvSpPr>
          <p:nvPr>
            <p:ph type="body" idx="6"/>
          </p:nvPr>
        </p:nvSpPr>
        <p:spPr>
          <a:xfrm>
            <a:off x="680011" y="5058095"/>
            <a:ext cx="5239525" cy="35661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800"/>
              <a:buNone/>
              <a:defRPr sz="18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26"/>
          <p:cNvSpPr txBox="1">
            <a:spLocks noGrp="1"/>
          </p:cNvSpPr>
          <p:nvPr>
            <p:ph type="body" idx="7"/>
          </p:nvPr>
        </p:nvSpPr>
        <p:spPr>
          <a:xfrm>
            <a:off x="678673" y="1773238"/>
            <a:ext cx="5239525" cy="108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dk1"/>
              </a:buClr>
              <a:buSzPts val="8800"/>
              <a:buNone/>
              <a:defRPr sz="8800" b="1" i="0">
                <a:solidFill>
                  <a:schemeClr val="dk1"/>
                </a:solidFill>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26"/>
          <p:cNvSpPr txBox="1">
            <a:spLocks noGrp="1"/>
          </p:cNvSpPr>
          <p:nvPr>
            <p:ph type="body" idx="8"/>
          </p:nvPr>
        </p:nvSpPr>
        <p:spPr>
          <a:xfrm>
            <a:off x="678673" y="2967300"/>
            <a:ext cx="5239525" cy="35661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800"/>
              <a:buNone/>
              <a:defRPr sz="18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 фактоида + текст">
  <p:cSld name="4 фактоида + текст">
    <p:spTree>
      <p:nvGrpSpPr>
        <p:cNvPr id="1" name="Shape 185"/>
        <p:cNvGrpSpPr/>
        <p:nvPr/>
      </p:nvGrpSpPr>
      <p:grpSpPr>
        <a:xfrm>
          <a:off x="0" y="0"/>
          <a:ext cx="0" cy="0"/>
          <a:chOff x="0" y="0"/>
          <a:chExt cx="0" cy="0"/>
        </a:xfrm>
      </p:grpSpPr>
      <p:sp>
        <p:nvSpPr>
          <p:cNvPr id="186" name="Google Shape;186;p27"/>
          <p:cNvSpPr txBox="1">
            <a:spLocks noGrp="1"/>
          </p:cNvSpPr>
          <p:nvPr>
            <p:ph type="body" idx="1"/>
          </p:nvPr>
        </p:nvSpPr>
        <p:spPr>
          <a:xfrm>
            <a:off x="5345018" y="617220"/>
            <a:ext cx="2779200" cy="92433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27"/>
          <p:cNvSpPr txBox="1">
            <a:spLocks noGrp="1"/>
          </p:cNvSpPr>
          <p:nvPr>
            <p:ph type="body" idx="2"/>
          </p:nvPr>
        </p:nvSpPr>
        <p:spPr>
          <a:xfrm>
            <a:off x="5345017" y="1620441"/>
            <a:ext cx="2779200" cy="49859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27"/>
          <p:cNvSpPr txBox="1">
            <a:spLocks noGrp="1"/>
          </p:cNvSpPr>
          <p:nvPr>
            <p:ph type="body" idx="3"/>
          </p:nvPr>
        </p:nvSpPr>
        <p:spPr>
          <a:xfrm>
            <a:off x="5345018" y="2680786"/>
            <a:ext cx="2779200" cy="92433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27"/>
          <p:cNvSpPr txBox="1">
            <a:spLocks noGrp="1"/>
          </p:cNvSpPr>
          <p:nvPr>
            <p:ph type="body" idx="4"/>
          </p:nvPr>
        </p:nvSpPr>
        <p:spPr>
          <a:xfrm>
            <a:off x="5345017" y="3684008"/>
            <a:ext cx="2779200" cy="498598"/>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27"/>
          <p:cNvSpPr txBox="1">
            <a:spLocks noGrp="1"/>
          </p:cNvSpPr>
          <p:nvPr>
            <p:ph type="body" idx="5"/>
          </p:nvPr>
        </p:nvSpPr>
        <p:spPr>
          <a:xfrm>
            <a:off x="8424464" y="617220"/>
            <a:ext cx="2779200" cy="92433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27"/>
          <p:cNvSpPr txBox="1">
            <a:spLocks noGrp="1"/>
          </p:cNvSpPr>
          <p:nvPr>
            <p:ph type="body" idx="6"/>
          </p:nvPr>
        </p:nvSpPr>
        <p:spPr>
          <a:xfrm>
            <a:off x="8424463" y="1620442"/>
            <a:ext cx="2779200" cy="498598"/>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27"/>
          <p:cNvSpPr txBox="1">
            <a:spLocks noGrp="1"/>
          </p:cNvSpPr>
          <p:nvPr>
            <p:ph type="body" idx="7"/>
          </p:nvPr>
        </p:nvSpPr>
        <p:spPr>
          <a:xfrm>
            <a:off x="8424465" y="2680786"/>
            <a:ext cx="2779200" cy="92433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27"/>
          <p:cNvSpPr txBox="1">
            <a:spLocks noGrp="1"/>
          </p:cNvSpPr>
          <p:nvPr>
            <p:ph type="body" idx="8"/>
          </p:nvPr>
        </p:nvSpPr>
        <p:spPr>
          <a:xfrm>
            <a:off x="8424463" y="3684008"/>
            <a:ext cx="2779200" cy="498598"/>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27"/>
          <p:cNvSpPr txBox="1">
            <a:spLocks noGrp="1"/>
          </p:cNvSpPr>
          <p:nvPr>
            <p:ph type="body" idx="9"/>
          </p:nvPr>
        </p:nvSpPr>
        <p:spPr>
          <a:xfrm>
            <a:off x="668348" y="2495796"/>
            <a:ext cx="3384000" cy="111056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17500" algn="l">
              <a:lnSpc>
                <a:spcPct val="110000"/>
              </a:lnSpc>
              <a:spcBef>
                <a:spcPts val="500"/>
              </a:spcBef>
              <a:spcAft>
                <a:spcPts val="0"/>
              </a:spcAft>
              <a:buSzPts val="14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27"/>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27"/>
          <p:cNvSpPr txBox="1">
            <a:spLocks noGrp="1"/>
          </p:cNvSpPr>
          <p:nvPr>
            <p:ph type="title"/>
          </p:nvPr>
        </p:nvSpPr>
        <p:spPr>
          <a:xfrm>
            <a:off x="677334" y="692150"/>
            <a:ext cx="3366029" cy="160187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фактоидов">
  <p:cSld name="6 фактоидов">
    <p:spTree>
      <p:nvGrpSpPr>
        <p:cNvPr id="1" name="Shape 197"/>
        <p:cNvGrpSpPr/>
        <p:nvPr/>
      </p:nvGrpSpPr>
      <p:grpSpPr>
        <a:xfrm>
          <a:off x="0" y="0"/>
          <a:ext cx="0" cy="0"/>
          <a:chOff x="0" y="0"/>
          <a:chExt cx="0" cy="0"/>
        </a:xfrm>
      </p:grpSpPr>
      <p:sp>
        <p:nvSpPr>
          <p:cNvPr id="198" name="Google Shape;198;p28"/>
          <p:cNvSpPr txBox="1">
            <a:spLocks noGrp="1"/>
          </p:cNvSpPr>
          <p:nvPr>
            <p:ph type="body" idx="1"/>
          </p:nvPr>
        </p:nvSpPr>
        <p:spPr>
          <a:xfrm>
            <a:off x="5345020" y="617220"/>
            <a:ext cx="2484000" cy="76041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28"/>
          <p:cNvSpPr txBox="1">
            <a:spLocks noGrp="1"/>
          </p:cNvSpPr>
          <p:nvPr>
            <p:ph type="body" idx="2"/>
          </p:nvPr>
        </p:nvSpPr>
        <p:spPr>
          <a:xfrm>
            <a:off x="5345020" y="1452769"/>
            <a:ext cx="2484000" cy="59785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28"/>
          <p:cNvSpPr txBox="1">
            <a:spLocks noGrp="1"/>
          </p:cNvSpPr>
          <p:nvPr>
            <p:ph type="body" idx="3"/>
          </p:nvPr>
        </p:nvSpPr>
        <p:spPr>
          <a:xfrm>
            <a:off x="8375766" y="617220"/>
            <a:ext cx="2484000" cy="76041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28"/>
          <p:cNvSpPr txBox="1">
            <a:spLocks noGrp="1"/>
          </p:cNvSpPr>
          <p:nvPr>
            <p:ph type="body" idx="4"/>
          </p:nvPr>
        </p:nvSpPr>
        <p:spPr>
          <a:xfrm>
            <a:off x="8375766" y="1452769"/>
            <a:ext cx="2484000" cy="59785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28"/>
          <p:cNvSpPr txBox="1">
            <a:spLocks noGrp="1"/>
          </p:cNvSpPr>
          <p:nvPr>
            <p:ph type="body" idx="5"/>
          </p:nvPr>
        </p:nvSpPr>
        <p:spPr>
          <a:xfrm>
            <a:off x="5345020" y="2293322"/>
            <a:ext cx="2484000" cy="76041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28"/>
          <p:cNvSpPr txBox="1">
            <a:spLocks noGrp="1"/>
          </p:cNvSpPr>
          <p:nvPr>
            <p:ph type="body" idx="6"/>
          </p:nvPr>
        </p:nvSpPr>
        <p:spPr>
          <a:xfrm>
            <a:off x="5345020" y="3128871"/>
            <a:ext cx="2484000" cy="59785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28"/>
          <p:cNvSpPr txBox="1">
            <a:spLocks noGrp="1"/>
          </p:cNvSpPr>
          <p:nvPr>
            <p:ph type="body" idx="7"/>
          </p:nvPr>
        </p:nvSpPr>
        <p:spPr>
          <a:xfrm>
            <a:off x="8375766" y="2293322"/>
            <a:ext cx="2484000" cy="76041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28"/>
          <p:cNvSpPr txBox="1">
            <a:spLocks noGrp="1"/>
          </p:cNvSpPr>
          <p:nvPr>
            <p:ph type="body" idx="8"/>
          </p:nvPr>
        </p:nvSpPr>
        <p:spPr>
          <a:xfrm>
            <a:off x="8375766" y="3128872"/>
            <a:ext cx="2484000" cy="59785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28"/>
          <p:cNvSpPr txBox="1">
            <a:spLocks noGrp="1"/>
          </p:cNvSpPr>
          <p:nvPr>
            <p:ph type="body" idx="9"/>
          </p:nvPr>
        </p:nvSpPr>
        <p:spPr>
          <a:xfrm>
            <a:off x="5345020" y="3971489"/>
            <a:ext cx="2484000" cy="76041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28"/>
          <p:cNvSpPr txBox="1">
            <a:spLocks noGrp="1"/>
          </p:cNvSpPr>
          <p:nvPr>
            <p:ph type="body" idx="13"/>
          </p:nvPr>
        </p:nvSpPr>
        <p:spPr>
          <a:xfrm>
            <a:off x="5345020" y="4807039"/>
            <a:ext cx="2484000" cy="59785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28"/>
          <p:cNvSpPr txBox="1">
            <a:spLocks noGrp="1"/>
          </p:cNvSpPr>
          <p:nvPr>
            <p:ph type="body" idx="14"/>
          </p:nvPr>
        </p:nvSpPr>
        <p:spPr>
          <a:xfrm>
            <a:off x="8375766" y="3971489"/>
            <a:ext cx="2484000" cy="76041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28"/>
          <p:cNvSpPr txBox="1">
            <a:spLocks noGrp="1"/>
          </p:cNvSpPr>
          <p:nvPr>
            <p:ph type="body" idx="15"/>
          </p:nvPr>
        </p:nvSpPr>
        <p:spPr>
          <a:xfrm>
            <a:off x="8375766" y="4807039"/>
            <a:ext cx="2484000" cy="59785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28"/>
          <p:cNvSpPr txBox="1">
            <a:spLocks noGrp="1"/>
          </p:cNvSpPr>
          <p:nvPr>
            <p:ph type="body" idx="16"/>
          </p:nvPr>
        </p:nvSpPr>
        <p:spPr>
          <a:xfrm>
            <a:off x="671513" y="2496201"/>
            <a:ext cx="3384000" cy="111056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17500" algn="l">
              <a:lnSpc>
                <a:spcPct val="110000"/>
              </a:lnSpc>
              <a:spcBef>
                <a:spcPts val="500"/>
              </a:spcBef>
              <a:spcAft>
                <a:spcPts val="0"/>
              </a:spcAft>
              <a:buSzPts val="14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28"/>
          <p:cNvSpPr txBox="1">
            <a:spLocks noGrp="1"/>
          </p:cNvSpPr>
          <p:nvPr>
            <p:ph type="title"/>
          </p:nvPr>
        </p:nvSpPr>
        <p:spPr>
          <a:xfrm>
            <a:off x="677334" y="692150"/>
            <a:ext cx="3366029" cy="16011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28"/>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9 фактоидов">
  <p:cSld name="9 фактоидов">
    <p:spTree>
      <p:nvGrpSpPr>
        <p:cNvPr id="1" name="Shape 213"/>
        <p:cNvGrpSpPr/>
        <p:nvPr/>
      </p:nvGrpSpPr>
      <p:grpSpPr>
        <a:xfrm>
          <a:off x="0" y="0"/>
          <a:ext cx="0" cy="0"/>
          <a:chOff x="0" y="0"/>
          <a:chExt cx="0" cy="0"/>
        </a:xfrm>
      </p:grpSpPr>
      <p:sp>
        <p:nvSpPr>
          <p:cNvPr id="214" name="Google Shape;214;p29"/>
          <p:cNvSpPr txBox="1">
            <a:spLocks noGrp="1"/>
          </p:cNvSpPr>
          <p:nvPr>
            <p:ph type="body" idx="1"/>
          </p:nvPr>
        </p:nvSpPr>
        <p:spPr>
          <a:xfrm>
            <a:off x="5342973" y="621775"/>
            <a:ext cx="1764000" cy="80645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 name="Google Shape;215;p29"/>
          <p:cNvSpPr txBox="1">
            <a:spLocks noGrp="1"/>
          </p:cNvSpPr>
          <p:nvPr>
            <p:ph type="body" idx="2"/>
          </p:nvPr>
        </p:nvSpPr>
        <p:spPr>
          <a:xfrm>
            <a:off x="5342973" y="1439767"/>
            <a:ext cx="1764000" cy="60112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29"/>
          <p:cNvSpPr txBox="1">
            <a:spLocks noGrp="1"/>
          </p:cNvSpPr>
          <p:nvPr>
            <p:ph type="body" idx="3"/>
          </p:nvPr>
        </p:nvSpPr>
        <p:spPr>
          <a:xfrm>
            <a:off x="7395993" y="621775"/>
            <a:ext cx="1764000" cy="80645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29"/>
          <p:cNvSpPr txBox="1">
            <a:spLocks noGrp="1"/>
          </p:cNvSpPr>
          <p:nvPr>
            <p:ph type="body" idx="4"/>
          </p:nvPr>
        </p:nvSpPr>
        <p:spPr>
          <a:xfrm>
            <a:off x="7395993" y="1439767"/>
            <a:ext cx="1764000" cy="60112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 name="Google Shape;218;p29"/>
          <p:cNvSpPr txBox="1">
            <a:spLocks noGrp="1"/>
          </p:cNvSpPr>
          <p:nvPr>
            <p:ph type="body" idx="5"/>
          </p:nvPr>
        </p:nvSpPr>
        <p:spPr>
          <a:xfrm>
            <a:off x="9445338" y="621775"/>
            <a:ext cx="1764000" cy="80645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p29"/>
          <p:cNvSpPr txBox="1">
            <a:spLocks noGrp="1"/>
          </p:cNvSpPr>
          <p:nvPr>
            <p:ph type="body" idx="6"/>
          </p:nvPr>
        </p:nvSpPr>
        <p:spPr>
          <a:xfrm>
            <a:off x="9445338" y="1439767"/>
            <a:ext cx="1764000" cy="60112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0" name="Google Shape;220;p29"/>
          <p:cNvSpPr txBox="1">
            <a:spLocks noGrp="1"/>
          </p:cNvSpPr>
          <p:nvPr>
            <p:ph type="body" idx="7"/>
          </p:nvPr>
        </p:nvSpPr>
        <p:spPr>
          <a:xfrm>
            <a:off x="5342973" y="2524164"/>
            <a:ext cx="1764000" cy="79638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 name="Google Shape;221;p29"/>
          <p:cNvSpPr txBox="1">
            <a:spLocks noGrp="1"/>
          </p:cNvSpPr>
          <p:nvPr>
            <p:ph type="body" idx="8"/>
          </p:nvPr>
        </p:nvSpPr>
        <p:spPr>
          <a:xfrm>
            <a:off x="5342973" y="3335807"/>
            <a:ext cx="1764000" cy="60112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 name="Google Shape;222;p29"/>
          <p:cNvSpPr txBox="1">
            <a:spLocks noGrp="1"/>
          </p:cNvSpPr>
          <p:nvPr>
            <p:ph type="body" idx="9"/>
          </p:nvPr>
        </p:nvSpPr>
        <p:spPr>
          <a:xfrm>
            <a:off x="7399668" y="2524164"/>
            <a:ext cx="1764000" cy="79638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3" name="Google Shape;223;p29"/>
          <p:cNvSpPr txBox="1">
            <a:spLocks noGrp="1"/>
          </p:cNvSpPr>
          <p:nvPr>
            <p:ph type="body" idx="13"/>
          </p:nvPr>
        </p:nvSpPr>
        <p:spPr>
          <a:xfrm>
            <a:off x="7399668" y="3335807"/>
            <a:ext cx="1764000" cy="60112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4" name="Google Shape;224;p29"/>
          <p:cNvSpPr txBox="1">
            <a:spLocks noGrp="1"/>
          </p:cNvSpPr>
          <p:nvPr>
            <p:ph type="body" idx="14"/>
          </p:nvPr>
        </p:nvSpPr>
        <p:spPr>
          <a:xfrm>
            <a:off x="9452688" y="2524164"/>
            <a:ext cx="1764000" cy="79638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 name="Google Shape;225;p29"/>
          <p:cNvSpPr txBox="1">
            <a:spLocks noGrp="1"/>
          </p:cNvSpPr>
          <p:nvPr>
            <p:ph type="body" idx="15"/>
          </p:nvPr>
        </p:nvSpPr>
        <p:spPr>
          <a:xfrm>
            <a:off x="9452688" y="3335807"/>
            <a:ext cx="1764000" cy="60112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29"/>
          <p:cNvSpPr txBox="1">
            <a:spLocks noGrp="1"/>
          </p:cNvSpPr>
          <p:nvPr>
            <p:ph type="body" idx="16"/>
          </p:nvPr>
        </p:nvSpPr>
        <p:spPr>
          <a:xfrm>
            <a:off x="5342973" y="4348797"/>
            <a:ext cx="1764000" cy="79638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29"/>
          <p:cNvSpPr txBox="1">
            <a:spLocks noGrp="1"/>
          </p:cNvSpPr>
          <p:nvPr>
            <p:ph type="body" idx="17"/>
          </p:nvPr>
        </p:nvSpPr>
        <p:spPr>
          <a:xfrm>
            <a:off x="5342973" y="5157265"/>
            <a:ext cx="1764000" cy="60112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29"/>
          <p:cNvSpPr txBox="1">
            <a:spLocks noGrp="1"/>
          </p:cNvSpPr>
          <p:nvPr>
            <p:ph type="body" idx="18"/>
          </p:nvPr>
        </p:nvSpPr>
        <p:spPr>
          <a:xfrm>
            <a:off x="7395993" y="4348797"/>
            <a:ext cx="1764000" cy="79638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9" name="Google Shape;229;p29"/>
          <p:cNvSpPr txBox="1">
            <a:spLocks noGrp="1"/>
          </p:cNvSpPr>
          <p:nvPr>
            <p:ph type="body" idx="19"/>
          </p:nvPr>
        </p:nvSpPr>
        <p:spPr>
          <a:xfrm>
            <a:off x="7395993" y="5157265"/>
            <a:ext cx="1764000" cy="60112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p29"/>
          <p:cNvSpPr txBox="1">
            <a:spLocks noGrp="1"/>
          </p:cNvSpPr>
          <p:nvPr>
            <p:ph type="body" idx="20"/>
          </p:nvPr>
        </p:nvSpPr>
        <p:spPr>
          <a:xfrm>
            <a:off x="9445338" y="4348797"/>
            <a:ext cx="1764000" cy="79638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p29"/>
          <p:cNvSpPr txBox="1">
            <a:spLocks noGrp="1"/>
          </p:cNvSpPr>
          <p:nvPr>
            <p:ph type="body" idx="21"/>
          </p:nvPr>
        </p:nvSpPr>
        <p:spPr>
          <a:xfrm>
            <a:off x="9445338" y="5157265"/>
            <a:ext cx="1764000" cy="60112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29"/>
          <p:cNvSpPr txBox="1">
            <a:spLocks noGrp="1"/>
          </p:cNvSpPr>
          <p:nvPr>
            <p:ph type="body" idx="22"/>
          </p:nvPr>
        </p:nvSpPr>
        <p:spPr>
          <a:xfrm>
            <a:off x="671513" y="2487267"/>
            <a:ext cx="3384000" cy="111056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17500" algn="l">
              <a:lnSpc>
                <a:spcPct val="110000"/>
              </a:lnSpc>
              <a:spcBef>
                <a:spcPts val="500"/>
              </a:spcBef>
              <a:spcAft>
                <a:spcPts val="0"/>
              </a:spcAft>
              <a:buSzPts val="14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 name="Google Shape;233;p29"/>
          <p:cNvSpPr txBox="1">
            <a:spLocks noGrp="1"/>
          </p:cNvSpPr>
          <p:nvPr>
            <p:ph type="title"/>
          </p:nvPr>
        </p:nvSpPr>
        <p:spPr>
          <a:xfrm>
            <a:off x="677334" y="692150"/>
            <a:ext cx="3366029" cy="16011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4" name="Google Shape;234;p29"/>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8 фактоидов">
  <p:cSld name="8 фактоидов">
    <p:spTree>
      <p:nvGrpSpPr>
        <p:cNvPr id="1" name="Shape 235"/>
        <p:cNvGrpSpPr/>
        <p:nvPr/>
      </p:nvGrpSpPr>
      <p:grpSpPr>
        <a:xfrm>
          <a:off x="0" y="0"/>
          <a:ext cx="0" cy="0"/>
          <a:chOff x="0" y="0"/>
          <a:chExt cx="0" cy="0"/>
        </a:xfrm>
      </p:grpSpPr>
      <p:sp>
        <p:nvSpPr>
          <p:cNvPr id="236" name="Google Shape;236;p30"/>
          <p:cNvSpPr txBox="1">
            <a:spLocks noGrp="1"/>
          </p:cNvSpPr>
          <p:nvPr>
            <p:ph type="body" idx="1"/>
          </p:nvPr>
        </p:nvSpPr>
        <p:spPr>
          <a:xfrm>
            <a:off x="671513" y="2052229"/>
            <a:ext cx="2575861" cy="76041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solidFill>
                  <a:schemeClr val="dk1"/>
                </a:solidFill>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p30"/>
          <p:cNvSpPr txBox="1">
            <a:spLocks noGrp="1"/>
          </p:cNvSpPr>
          <p:nvPr>
            <p:ph type="body" idx="2"/>
          </p:nvPr>
        </p:nvSpPr>
        <p:spPr>
          <a:xfrm>
            <a:off x="671513" y="2947811"/>
            <a:ext cx="2575861" cy="62840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30"/>
          <p:cNvSpPr txBox="1">
            <a:spLocks noGrp="1"/>
          </p:cNvSpPr>
          <p:nvPr>
            <p:ph type="body" idx="3"/>
          </p:nvPr>
        </p:nvSpPr>
        <p:spPr>
          <a:xfrm>
            <a:off x="3433450" y="2052229"/>
            <a:ext cx="2575861" cy="76041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solidFill>
                  <a:schemeClr val="dk1"/>
                </a:solidFill>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 name="Google Shape;239;p30"/>
          <p:cNvSpPr txBox="1">
            <a:spLocks noGrp="1"/>
          </p:cNvSpPr>
          <p:nvPr>
            <p:ph type="body" idx="4"/>
          </p:nvPr>
        </p:nvSpPr>
        <p:spPr>
          <a:xfrm>
            <a:off x="3433450" y="2947811"/>
            <a:ext cx="2575861" cy="62840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 name="Google Shape;240;p30"/>
          <p:cNvSpPr txBox="1">
            <a:spLocks noGrp="1"/>
          </p:cNvSpPr>
          <p:nvPr>
            <p:ph type="body" idx="5"/>
          </p:nvPr>
        </p:nvSpPr>
        <p:spPr>
          <a:xfrm>
            <a:off x="6195388" y="2052229"/>
            <a:ext cx="2575861" cy="76041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solidFill>
                  <a:schemeClr val="dk1"/>
                </a:solidFill>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1" name="Google Shape;241;p30"/>
          <p:cNvSpPr txBox="1">
            <a:spLocks noGrp="1"/>
          </p:cNvSpPr>
          <p:nvPr>
            <p:ph type="body" idx="6"/>
          </p:nvPr>
        </p:nvSpPr>
        <p:spPr>
          <a:xfrm>
            <a:off x="6195388" y="2947811"/>
            <a:ext cx="2575861" cy="62840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30"/>
          <p:cNvSpPr txBox="1">
            <a:spLocks noGrp="1"/>
          </p:cNvSpPr>
          <p:nvPr>
            <p:ph type="body" idx="7"/>
          </p:nvPr>
        </p:nvSpPr>
        <p:spPr>
          <a:xfrm>
            <a:off x="8957326" y="2052229"/>
            <a:ext cx="2575861" cy="76041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solidFill>
                  <a:schemeClr val="dk1"/>
                </a:solidFill>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30"/>
          <p:cNvSpPr txBox="1">
            <a:spLocks noGrp="1"/>
          </p:cNvSpPr>
          <p:nvPr>
            <p:ph type="body" idx="8"/>
          </p:nvPr>
        </p:nvSpPr>
        <p:spPr>
          <a:xfrm>
            <a:off x="8957326" y="2947811"/>
            <a:ext cx="2575861" cy="62840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30"/>
          <p:cNvSpPr txBox="1">
            <a:spLocks noGrp="1"/>
          </p:cNvSpPr>
          <p:nvPr>
            <p:ph type="body" idx="9"/>
          </p:nvPr>
        </p:nvSpPr>
        <p:spPr>
          <a:xfrm>
            <a:off x="671513" y="4142061"/>
            <a:ext cx="2575861" cy="76041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30"/>
          <p:cNvSpPr txBox="1">
            <a:spLocks noGrp="1"/>
          </p:cNvSpPr>
          <p:nvPr>
            <p:ph type="body" idx="13"/>
          </p:nvPr>
        </p:nvSpPr>
        <p:spPr>
          <a:xfrm>
            <a:off x="671513" y="5031926"/>
            <a:ext cx="2575861" cy="62840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30"/>
          <p:cNvSpPr txBox="1">
            <a:spLocks noGrp="1"/>
          </p:cNvSpPr>
          <p:nvPr>
            <p:ph type="body" idx="14"/>
          </p:nvPr>
        </p:nvSpPr>
        <p:spPr>
          <a:xfrm>
            <a:off x="3433450" y="4142061"/>
            <a:ext cx="2575861" cy="76041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30"/>
          <p:cNvSpPr txBox="1">
            <a:spLocks noGrp="1"/>
          </p:cNvSpPr>
          <p:nvPr>
            <p:ph type="body" idx="15"/>
          </p:nvPr>
        </p:nvSpPr>
        <p:spPr>
          <a:xfrm>
            <a:off x="3433450" y="5031926"/>
            <a:ext cx="2575861" cy="62840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30"/>
          <p:cNvSpPr txBox="1">
            <a:spLocks noGrp="1"/>
          </p:cNvSpPr>
          <p:nvPr>
            <p:ph type="body" idx="16"/>
          </p:nvPr>
        </p:nvSpPr>
        <p:spPr>
          <a:xfrm>
            <a:off x="6195388" y="4142061"/>
            <a:ext cx="2575861" cy="76041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p30"/>
          <p:cNvSpPr txBox="1">
            <a:spLocks noGrp="1"/>
          </p:cNvSpPr>
          <p:nvPr>
            <p:ph type="body" idx="17"/>
          </p:nvPr>
        </p:nvSpPr>
        <p:spPr>
          <a:xfrm>
            <a:off x="6195388" y="5031926"/>
            <a:ext cx="2575861" cy="62840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0" name="Google Shape;250;p30"/>
          <p:cNvSpPr txBox="1">
            <a:spLocks noGrp="1"/>
          </p:cNvSpPr>
          <p:nvPr>
            <p:ph type="body" idx="18"/>
          </p:nvPr>
        </p:nvSpPr>
        <p:spPr>
          <a:xfrm>
            <a:off x="8957326" y="4142061"/>
            <a:ext cx="2575861" cy="76041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5400"/>
              <a:buNone/>
              <a:defRPr sz="54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30"/>
          <p:cNvSpPr txBox="1">
            <a:spLocks noGrp="1"/>
          </p:cNvSpPr>
          <p:nvPr>
            <p:ph type="body" idx="19"/>
          </p:nvPr>
        </p:nvSpPr>
        <p:spPr>
          <a:xfrm>
            <a:off x="8957326" y="5031926"/>
            <a:ext cx="2575861" cy="62840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2" name="Google Shape;252;p30"/>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3" name="Google Shape;253;p30"/>
          <p:cNvSpPr txBox="1">
            <a:spLocks noGrp="1"/>
          </p:cNvSpPr>
          <p:nvPr>
            <p:ph type="title"/>
          </p:nvPr>
        </p:nvSpPr>
        <p:spPr>
          <a:xfrm>
            <a:off x="677334" y="692150"/>
            <a:ext cx="10868554" cy="62840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Мокап телефона (android) ">
  <p:cSld name="Мокап телефона (android) ">
    <p:spTree>
      <p:nvGrpSpPr>
        <p:cNvPr id="1" name="Shape 254"/>
        <p:cNvGrpSpPr/>
        <p:nvPr/>
      </p:nvGrpSpPr>
      <p:grpSpPr>
        <a:xfrm>
          <a:off x="0" y="0"/>
          <a:ext cx="0" cy="0"/>
          <a:chOff x="0" y="0"/>
          <a:chExt cx="0" cy="0"/>
        </a:xfrm>
      </p:grpSpPr>
      <p:pic>
        <p:nvPicPr>
          <p:cNvPr id="255" name="Google Shape;255;p31"/>
          <p:cNvPicPr preferRelativeResize="0"/>
          <p:nvPr/>
        </p:nvPicPr>
        <p:blipFill rotWithShape="1">
          <a:blip r:embed="rId2">
            <a:alphaModFix/>
          </a:blip>
          <a:srcRect/>
          <a:stretch/>
        </p:blipFill>
        <p:spPr>
          <a:xfrm>
            <a:off x="7628440" y="692150"/>
            <a:ext cx="2655710" cy="5508625"/>
          </a:xfrm>
          <a:prstGeom prst="rect">
            <a:avLst/>
          </a:prstGeom>
          <a:noFill/>
          <a:ln>
            <a:noFill/>
          </a:ln>
        </p:spPr>
      </p:pic>
      <p:sp>
        <p:nvSpPr>
          <p:cNvPr id="256" name="Google Shape;256;p31"/>
          <p:cNvSpPr>
            <a:spLocks noGrp="1"/>
          </p:cNvSpPr>
          <p:nvPr>
            <p:ph type="pic" idx="2"/>
          </p:nvPr>
        </p:nvSpPr>
        <p:spPr>
          <a:xfrm>
            <a:off x="7767579" y="1009595"/>
            <a:ext cx="2389452" cy="5034018"/>
          </a:xfrm>
          <a:prstGeom prst="roundRect">
            <a:avLst>
              <a:gd name="adj" fmla="val 8068"/>
            </a:avLst>
          </a:prstGeom>
          <a:solidFill>
            <a:schemeClr val="accent1"/>
          </a:solidFill>
          <a:ln w="12700" cap="flat" cmpd="sng">
            <a:solidFill>
              <a:schemeClr val="dk1"/>
            </a:solidFill>
            <a:prstDash val="solid"/>
            <a:round/>
            <a:headEnd type="none" w="sm" len="sm"/>
            <a:tailEnd type="none" w="sm" len="sm"/>
          </a:ln>
        </p:spPr>
      </p:sp>
      <p:sp>
        <p:nvSpPr>
          <p:cNvPr id="257" name="Google Shape;257;p31"/>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8" name="Google Shape;258;p31"/>
          <p:cNvSpPr txBox="1">
            <a:spLocks noGrp="1"/>
          </p:cNvSpPr>
          <p:nvPr>
            <p:ph type="body" idx="1"/>
          </p:nvPr>
        </p:nvSpPr>
        <p:spPr>
          <a:xfrm>
            <a:off x="671514" y="2055970"/>
            <a:ext cx="5418666" cy="414480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p31"/>
          <p:cNvSpPr txBox="1">
            <a:spLocks noGrp="1"/>
          </p:cNvSpPr>
          <p:nvPr>
            <p:ph type="title"/>
          </p:nvPr>
        </p:nvSpPr>
        <p:spPr>
          <a:xfrm>
            <a:off x="677334" y="692150"/>
            <a:ext cx="5418666" cy="108108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Два мокапа телефона (1 android)">
  <p:cSld name="Два мокапа телефона (1 android)">
    <p:spTree>
      <p:nvGrpSpPr>
        <p:cNvPr id="1" name="Shape 260"/>
        <p:cNvGrpSpPr/>
        <p:nvPr/>
      </p:nvGrpSpPr>
      <p:grpSpPr>
        <a:xfrm>
          <a:off x="0" y="0"/>
          <a:ext cx="0" cy="0"/>
          <a:chOff x="0" y="0"/>
          <a:chExt cx="0" cy="0"/>
        </a:xfrm>
      </p:grpSpPr>
      <p:sp>
        <p:nvSpPr>
          <p:cNvPr id="261" name="Google Shape;261;p32"/>
          <p:cNvSpPr txBox="1">
            <a:spLocks noGrp="1"/>
          </p:cNvSpPr>
          <p:nvPr>
            <p:ph type="body" idx="1"/>
          </p:nvPr>
        </p:nvSpPr>
        <p:spPr>
          <a:xfrm>
            <a:off x="671514" y="2055970"/>
            <a:ext cx="4663016" cy="414480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32"/>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3" name="Google Shape;263;p32"/>
          <p:cNvSpPr txBox="1">
            <a:spLocks noGrp="1"/>
          </p:cNvSpPr>
          <p:nvPr>
            <p:ph type="title"/>
          </p:nvPr>
        </p:nvSpPr>
        <p:spPr>
          <a:xfrm>
            <a:off x="677334" y="692150"/>
            <a:ext cx="4663016" cy="108108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64" name="Google Shape;264;p32"/>
          <p:cNvPicPr preferRelativeResize="0"/>
          <p:nvPr/>
        </p:nvPicPr>
        <p:blipFill rotWithShape="1">
          <a:blip r:embed="rId2">
            <a:alphaModFix/>
          </a:blip>
          <a:srcRect/>
          <a:stretch/>
        </p:blipFill>
        <p:spPr>
          <a:xfrm>
            <a:off x="8918754" y="692150"/>
            <a:ext cx="2655710" cy="5508625"/>
          </a:xfrm>
          <a:prstGeom prst="rect">
            <a:avLst/>
          </a:prstGeom>
          <a:noFill/>
          <a:ln w="9525" cap="flat" cmpd="sng">
            <a:solidFill>
              <a:schemeClr val="lt1"/>
            </a:solidFill>
            <a:prstDash val="solid"/>
            <a:round/>
            <a:headEnd type="none" w="sm" len="sm"/>
            <a:tailEnd type="none" w="sm" len="sm"/>
          </a:ln>
        </p:spPr>
      </p:pic>
      <p:sp>
        <p:nvSpPr>
          <p:cNvPr id="265" name="Google Shape;265;p32"/>
          <p:cNvSpPr>
            <a:spLocks noGrp="1"/>
          </p:cNvSpPr>
          <p:nvPr>
            <p:ph type="pic" idx="2"/>
          </p:nvPr>
        </p:nvSpPr>
        <p:spPr>
          <a:xfrm>
            <a:off x="9057893" y="1009595"/>
            <a:ext cx="2389452" cy="5034018"/>
          </a:xfrm>
          <a:prstGeom prst="roundRect">
            <a:avLst>
              <a:gd name="adj" fmla="val 8068"/>
            </a:avLst>
          </a:prstGeom>
          <a:solidFill>
            <a:schemeClr val="accent1"/>
          </a:solidFill>
          <a:ln w="12700" cap="flat" cmpd="sng">
            <a:solidFill>
              <a:schemeClr val="dk1"/>
            </a:solidFill>
            <a:prstDash val="solid"/>
            <a:round/>
            <a:headEnd type="none" w="sm" len="sm"/>
            <a:tailEnd type="none" w="sm" len="sm"/>
          </a:ln>
        </p:spPr>
      </p:sp>
      <p:pic>
        <p:nvPicPr>
          <p:cNvPr id="266" name="Google Shape;266;p32"/>
          <p:cNvPicPr preferRelativeResize="0"/>
          <p:nvPr/>
        </p:nvPicPr>
        <p:blipFill rotWithShape="1">
          <a:blip r:embed="rId2">
            <a:alphaModFix/>
          </a:blip>
          <a:srcRect/>
          <a:stretch/>
        </p:blipFill>
        <p:spPr>
          <a:xfrm>
            <a:off x="6204129" y="692150"/>
            <a:ext cx="2655710" cy="5508625"/>
          </a:xfrm>
          <a:prstGeom prst="rect">
            <a:avLst/>
          </a:prstGeom>
          <a:noFill/>
          <a:ln>
            <a:noFill/>
          </a:ln>
        </p:spPr>
      </p:pic>
      <p:sp>
        <p:nvSpPr>
          <p:cNvPr id="267" name="Google Shape;267;p32"/>
          <p:cNvSpPr>
            <a:spLocks noGrp="1"/>
          </p:cNvSpPr>
          <p:nvPr>
            <p:ph type="pic" idx="3"/>
          </p:nvPr>
        </p:nvSpPr>
        <p:spPr>
          <a:xfrm>
            <a:off x="6343268" y="1009595"/>
            <a:ext cx="2389452" cy="5034018"/>
          </a:xfrm>
          <a:prstGeom prst="roundRect">
            <a:avLst>
              <a:gd name="adj" fmla="val 8068"/>
            </a:avLst>
          </a:prstGeom>
          <a:solidFill>
            <a:schemeClr val="accent1"/>
          </a:solidFill>
          <a:ln w="12700" cap="flat" cmpd="sng">
            <a:solidFill>
              <a:schemeClr val="dk1"/>
            </a:solidFill>
            <a:prstDash val="solid"/>
            <a:round/>
            <a:headEnd type="none" w="sm" len="sm"/>
            <a:tailEnd type="none" w="sm" len="sm"/>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Два мокапа телефона (2 android) ">
  <p:cSld name="Два мокапа телефона (2 android) ">
    <p:spTree>
      <p:nvGrpSpPr>
        <p:cNvPr id="1" name="Shape 268"/>
        <p:cNvGrpSpPr/>
        <p:nvPr/>
      </p:nvGrpSpPr>
      <p:grpSpPr>
        <a:xfrm>
          <a:off x="0" y="0"/>
          <a:ext cx="0" cy="0"/>
          <a:chOff x="0" y="0"/>
          <a:chExt cx="0" cy="0"/>
        </a:xfrm>
      </p:grpSpPr>
      <p:sp>
        <p:nvSpPr>
          <p:cNvPr id="269" name="Google Shape;269;p33"/>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33"/>
          <p:cNvSpPr txBox="1">
            <a:spLocks noGrp="1"/>
          </p:cNvSpPr>
          <p:nvPr>
            <p:ph type="body" idx="1"/>
          </p:nvPr>
        </p:nvSpPr>
        <p:spPr>
          <a:xfrm>
            <a:off x="6850065" y="2055970"/>
            <a:ext cx="4663016" cy="414480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1" name="Google Shape;271;p33"/>
          <p:cNvSpPr txBox="1">
            <a:spLocks noGrp="1"/>
          </p:cNvSpPr>
          <p:nvPr>
            <p:ph type="title"/>
          </p:nvPr>
        </p:nvSpPr>
        <p:spPr>
          <a:xfrm>
            <a:off x="6855885" y="692150"/>
            <a:ext cx="4663016" cy="108108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72" name="Google Shape;272;p33"/>
          <p:cNvPicPr preferRelativeResize="0"/>
          <p:nvPr/>
        </p:nvPicPr>
        <p:blipFill rotWithShape="1">
          <a:blip r:embed="rId2">
            <a:alphaModFix/>
          </a:blip>
          <a:srcRect/>
          <a:stretch/>
        </p:blipFill>
        <p:spPr>
          <a:xfrm>
            <a:off x="3330574" y="692150"/>
            <a:ext cx="2655710" cy="5508625"/>
          </a:xfrm>
          <a:prstGeom prst="rect">
            <a:avLst/>
          </a:prstGeom>
          <a:noFill/>
          <a:ln>
            <a:noFill/>
          </a:ln>
        </p:spPr>
      </p:pic>
      <p:sp>
        <p:nvSpPr>
          <p:cNvPr id="273" name="Google Shape;273;p33"/>
          <p:cNvSpPr>
            <a:spLocks noGrp="1"/>
          </p:cNvSpPr>
          <p:nvPr>
            <p:ph type="pic" idx="2"/>
          </p:nvPr>
        </p:nvSpPr>
        <p:spPr>
          <a:xfrm>
            <a:off x="3469713" y="1009595"/>
            <a:ext cx="2389452" cy="5034018"/>
          </a:xfrm>
          <a:prstGeom prst="roundRect">
            <a:avLst>
              <a:gd name="adj" fmla="val 8068"/>
            </a:avLst>
          </a:prstGeom>
          <a:solidFill>
            <a:schemeClr val="accent1"/>
          </a:solidFill>
          <a:ln w="12700" cap="flat" cmpd="sng">
            <a:solidFill>
              <a:schemeClr val="dk1"/>
            </a:solidFill>
            <a:prstDash val="solid"/>
            <a:round/>
            <a:headEnd type="none" w="sm" len="sm"/>
            <a:tailEnd type="none" w="sm" len="sm"/>
          </a:ln>
        </p:spPr>
      </p:sp>
      <p:pic>
        <p:nvPicPr>
          <p:cNvPr id="274" name="Google Shape;274;p33"/>
          <p:cNvPicPr preferRelativeResize="0"/>
          <p:nvPr/>
        </p:nvPicPr>
        <p:blipFill rotWithShape="1">
          <a:blip r:embed="rId2">
            <a:alphaModFix/>
          </a:blip>
          <a:srcRect/>
          <a:stretch/>
        </p:blipFill>
        <p:spPr>
          <a:xfrm>
            <a:off x="615949" y="692150"/>
            <a:ext cx="2655710" cy="5508625"/>
          </a:xfrm>
          <a:prstGeom prst="rect">
            <a:avLst/>
          </a:prstGeom>
          <a:noFill/>
          <a:ln>
            <a:noFill/>
          </a:ln>
        </p:spPr>
      </p:pic>
      <p:sp>
        <p:nvSpPr>
          <p:cNvPr id="275" name="Google Shape;275;p33"/>
          <p:cNvSpPr>
            <a:spLocks noGrp="1"/>
          </p:cNvSpPr>
          <p:nvPr>
            <p:ph type="pic" idx="3"/>
          </p:nvPr>
        </p:nvSpPr>
        <p:spPr>
          <a:xfrm>
            <a:off x="755088" y="1009595"/>
            <a:ext cx="2389452" cy="5034018"/>
          </a:xfrm>
          <a:prstGeom prst="roundRect">
            <a:avLst>
              <a:gd name="adj" fmla="val 8068"/>
            </a:avLst>
          </a:prstGeom>
          <a:solidFill>
            <a:schemeClr val="accent1"/>
          </a:solidFill>
          <a:ln w="12700" cap="flat" cmpd="sng">
            <a:solidFill>
              <a:schemeClr val="dk1"/>
            </a:solidFill>
            <a:prstDash val="solid"/>
            <a:round/>
            <a:headEnd type="none" w="sm" len="sm"/>
            <a:tailEnd type="none" w="sm" len="sm"/>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Увеличенный мокап телефона (android) ">
  <p:cSld name="Увеличенный мокап телефона (android) ">
    <p:spTree>
      <p:nvGrpSpPr>
        <p:cNvPr id="1" name="Shape 276"/>
        <p:cNvGrpSpPr/>
        <p:nvPr/>
      </p:nvGrpSpPr>
      <p:grpSpPr>
        <a:xfrm>
          <a:off x="0" y="0"/>
          <a:ext cx="0" cy="0"/>
          <a:chOff x="0" y="0"/>
          <a:chExt cx="0" cy="0"/>
        </a:xfrm>
      </p:grpSpPr>
      <p:pic>
        <p:nvPicPr>
          <p:cNvPr id="277" name="Google Shape;277;p34"/>
          <p:cNvPicPr preferRelativeResize="0"/>
          <p:nvPr/>
        </p:nvPicPr>
        <p:blipFill rotWithShape="1">
          <a:blip r:embed="rId2">
            <a:alphaModFix/>
          </a:blip>
          <a:srcRect/>
          <a:stretch/>
        </p:blipFill>
        <p:spPr>
          <a:xfrm>
            <a:off x="7071106" y="692150"/>
            <a:ext cx="3863416" cy="8013719"/>
          </a:xfrm>
          <a:prstGeom prst="rect">
            <a:avLst/>
          </a:prstGeom>
          <a:noFill/>
          <a:ln>
            <a:noFill/>
          </a:ln>
        </p:spPr>
      </p:pic>
      <p:sp>
        <p:nvSpPr>
          <p:cNvPr id="278" name="Google Shape;278;p34"/>
          <p:cNvSpPr>
            <a:spLocks noGrp="1"/>
          </p:cNvSpPr>
          <p:nvPr>
            <p:ph type="pic" idx="2"/>
          </p:nvPr>
        </p:nvSpPr>
        <p:spPr>
          <a:xfrm>
            <a:off x="7274309" y="1170527"/>
            <a:ext cx="3457422" cy="7345452"/>
          </a:xfrm>
          <a:prstGeom prst="roundRect">
            <a:avLst>
              <a:gd name="adj" fmla="val 6986"/>
            </a:avLst>
          </a:prstGeom>
          <a:solidFill>
            <a:schemeClr val="accent1"/>
          </a:solidFill>
          <a:ln w="12700" cap="flat" cmpd="sng">
            <a:solidFill>
              <a:schemeClr val="dk1"/>
            </a:solidFill>
            <a:prstDash val="solid"/>
            <a:round/>
            <a:headEnd type="none" w="sm" len="sm"/>
            <a:tailEnd type="none" w="sm" len="sm"/>
          </a:ln>
        </p:spPr>
      </p:sp>
      <p:sp>
        <p:nvSpPr>
          <p:cNvPr id="279" name="Google Shape;279;p34"/>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0" name="Google Shape;280;p34"/>
          <p:cNvSpPr txBox="1">
            <a:spLocks noGrp="1"/>
          </p:cNvSpPr>
          <p:nvPr>
            <p:ph type="body" idx="1"/>
          </p:nvPr>
        </p:nvSpPr>
        <p:spPr>
          <a:xfrm>
            <a:off x="671514" y="2055970"/>
            <a:ext cx="5424486" cy="414480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1" name="Google Shape;281;p34"/>
          <p:cNvSpPr txBox="1">
            <a:spLocks noGrp="1"/>
          </p:cNvSpPr>
          <p:nvPr>
            <p:ph type="title"/>
          </p:nvPr>
        </p:nvSpPr>
        <p:spPr>
          <a:xfrm>
            <a:off x="677334" y="692150"/>
            <a:ext cx="5424486" cy="108108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Два мокапа телефона (1)">
  <p:cSld name="Два мокапа телефона (1)">
    <p:spTree>
      <p:nvGrpSpPr>
        <p:cNvPr id="1" name="Shape 282"/>
        <p:cNvGrpSpPr/>
        <p:nvPr/>
      </p:nvGrpSpPr>
      <p:grpSpPr>
        <a:xfrm>
          <a:off x="0" y="0"/>
          <a:ext cx="0" cy="0"/>
          <a:chOff x="0" y="0"/>
          <a:chExt cx="0" cy="0"/>
        </a:xfrm>
      </p:grpSpPr>
      <p:sp>
        <p:nvSpPr>
          <p:cNvPr id="283" name="Google Shape;283;p35"/>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35"/>
          <p:cNvSpPr txBox="1">
            <a:spLocks noGrp="1"/>
          </p:cNvSpPr>
          <p:nvPr>
            <p:ph type="body" idx="1"/>
          </p:nvPr>
        </p:nvSpPr>
        <p:spPr>
          <a:xfrm>
            <a:off x="671514" y="2055970"/>
            <a:ext cx="4663016" cy="414480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5" name="Google Shape;285;p35"/>
          <p:cNvSpPr txBox="1">
            <a:spLocks noGrp="1"/>
          </p:cNvSpPr>
          <p:nvPr>
            <p:ph type="title"/>
          </p:nvPr>
        </p:nvSpPr>
        <p:spPr>
          <a:xfrm>
            <a:off x="677334" y="692150"/>
            <a:ext cx="4663016" cy="108108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86" name="Google Shape;286;p35"/>
          <p:cNvGrpSpPr/>
          <p:nvPr/>
        </p:nvGrpSpPr>
        <p:grpSpPr>
          <a:xfrm>
            <a:off x="8616940" y="452282"/>
            <a:ext cx="3169715" cy="5991381"/>
            <a:chOff x="7488229" y="591001"/>
            <a:chExt cx="2987144" cy="5646287"/>
          </a:xfrm>
        </p:grpSpPr>
        <p:sp>
          <p:nvSpPr>
            <p:cNvPr id="287" name="Google Shape;287;p35"/>
            <p:cNvSpPr/>
            <p:nvPr/>
          </p:nvSpPr>
          <p:spPr>
            <a:xfrm>
              <a:off x="7796469" y="917781"/>
              <a:ext cx="2370667" cy="5014561"/>
            </a:xfrm>
            <a:prstGeom prst="roundRect">
              <a:avLst>
                <a:gd name="adj" fmla="val 9524"/>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88" name="Google Shape;288;p35"/>
            <p:cNvPicPr preferRelativeResize="0"/>
            <p:nvPr/>
          </p:nvPicPr>
          <p:blipFill rotWithShape="1">
            <a:blip r:embed="rId2">
              <a:alphaModFix/>
            </a:blip>
            <a:srcRect/>
            <a:stretch/>
          </p:blipFill>
          <p:spPr>
            <a:xfrm>
              <a:off x="7488229" y="591001"/>
              <a:ext cx="2987144" cy="5646287"/>
            </a:xfrm>
            <a:prstGeom prst="rect">
              <a:avLst/>
            </a:prstGeom>
            <a:noFill/>
            <a:ln>
              <a:noFill/>
            </a:ln>
          </p:spPr>
        </p:pic>
      </p:grpSp>
      <p:sp>
        <p:nvSpPr>
          <p:cNvPr id="289" name="Google Shape;289;p35"/>
          <p:cNvSpPr>
            <a:spLocks noGrp="1"/>
          </p:cNvSpPr>
          <p:nvPr>
            <p:ph type="pic" idx="2"/>
          </p:nvPr>
        </p:nvSpPr>
        <p:spPr>
          <a:xfrm>
            <a:off x="8989031" y="795427"/>
            <a:ext cx="2428737" cy="5295377"/>
          </a:xfrm>
          <a:prstGeom prst="rect">
            <a:avLst/>
          </a:prstGeom>
          <a:solidFill>
            <a:schemeClr val="accent1"/>
          </a:solidFill>
          <a:ln w="9525" cap="flat" cmpd="sng">
            <a:solidFill>
              <a:schemeClr val="dk1"/>
            </a:solidFill>
            <a:prstDash val="solid"/>
            <a:round/>
            <a:headEnd type="none" w="sm" len="sm"/>
            <a:tailEnd type="none" w="sm" len="sm"/>
          </a:ln>
        </p:spPr>
      </p:sp>
      <p:grpSp>
        <p:nvGrpSpPr>
          <p:cNvPr id="290" name="Google Shape;290;p35"/>
          <p:cNvGrpSpPr/>
          <p:nvPr/>
        </p:nvGrpSpPr>
        <p:grpSpPr>
          <a:xfrm>
            <a:off x="5750197" y="452282"/>
            <a:ext cx="3169715" cy="5991381"/>
            <a:chOff x="7488230" y="591001"/>
            <a:chExt cx="2987144" cy="5646287"/>
          </a:xfrm>
        </p:grpSpPr>
        <p:sp>
          <p:nvSpPr>
            <p:cNvPr id="291" name="Google Shape;291;p35"/>
            <p:cNvSpPr/>
            <p:nvPr/>
          </p:nvSpPr>
          <p:spPr>
            <a:xfrm>
              <a:off x="7796469" y="917781"/>
              <a:ext cx="2370667" cy="5014561"/>
            </a:xfrm>
            <a:prstGeom prst="roundRect">
              <a:avLst>
                <a:gd name="adj" fmla="val 9524"/>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92" name="Google Shape;292;p35"/>
            <p:cNvPicPr preferRelativeResize="0"/>
            <p:nvPr/>
          </p:nvPicPr>
          <p:blipFill rotWithShape="1">
            <a:blip r:embed="rId2">
              <a:alphaModFix/>
            </a:blip>
            <a:srcRect/>
            <a:stretch/>
          </p:blipFill>
          <p:spPr>
            <a:xfrm>
              <a:off x="7488230" y="591001"/>
              <a:ext cx="2987144" cy="5646287"/>
            </a:xfrm>
            <a:prstGeom prst="rect">
              <a:avLst/>
            </a:prstGeom>
            <a:noFill/>
            <a:ln>
              <a:noFill/>
            </a:ln>
          </p:spPr>
        </p:pic>
      </p:grpSp>
      <p:sp>
        <p:nvSpPr>
          <p:cNvPr id="293" name="Google Shape;293;p35"/>
          <p:cNvSpPr>
            <a:spLocks noGrp="1"/>
          </p:cNvSpPr>
          <p:nvPr>
            <p:ph type="pic" idx="3"/>
          </p:nvPr>
        </p:nvSpPr>
        <p:spPr>
          <a:xfrm>
            <a:off x="6122287" y="795427"/>
            <a:ext cx="2428737" cy="5295377"/>
          </a:xfrm>
          <a:prstGeom prst="rect">
            <a:avLst/>
          </a:prstGeom>
          <a:solidFill>
            <a:schemeClr val="accent1"/>
          </a:solidFill>
          <a:ln w="9525" cap="flat" cmpd="sng">
            <a:solidFill>
              <a:schemeClr val="dk1"/>
            </a:solidFill>
            <a:prstDash val="solid"/>
            <a:round/>
            <a:headEnd type="none" w="sm" len="sm"/>
            <a:tailEnd type="none" w="sm" len="sm"/>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 список">
  <p:cSld name="Заголовок + список">
    <p:spTree>
      <p:nvGrpSpPr>
        <p:cNvPr id="1" name="Shape 76"/>
        <p:cNvGrpSpPr/>
        <p:nvPr/>
      </p:nvGrpSpPr>
      <p:grpSpPr>
        <a:xfrm>
          <a:off x="0" y="0"/>
          <a:ext cx="0" cy="0"/>
          <a:chOff x="0" y="0"/>
          <a:chExt cx="0" cy="0"/>
        </a:xfrm>
      </p:grpSpPr>
      <p:sp>
        <p:nvSpPr>
          <p:cNvPr id="77" name="Google Shape;77;p8"/>
          <p:cNvSpPr txBox="1">
            <a:spLocks noGrp="1"/>
          </p:cNvSpPr>
          <p:nvPr>
            <p:ph type="body" idx="1"/>
          </p:nvPr>
        </p:nvSpPr>
        <p:spPr>
          <a:xfrm>
            <a:off x="6096000" y="692151"/>
            <a:ext cx="5437188" cy="550862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8"/>
          <p:cNvSpPr txBox="1">
            <a:spLocks noGrp="1"/>
          </p:cNvSpPr>
          <p:nvPr>
            <p:ph type="title"/>
          </p:nvPr>
        </p:nvSpPr>
        <p:spPr>
          <a:xfrm>
            <a:off x="677334" y="692150"/>
            <a:ext cx="5165527" cy="64424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8"/>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sz="1000">
                <a:solidFill>
                  <a:srgbClr val="A6A6A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Два мокапа телефона (2)">
  <p:cSld name="Два мокапа телефона (2)">
    <p:spTree>
      <p:nvGrpSpPr>
        <p:cNvPr id="1" name="Shape 294"/>
        <p:cNvGrpSpPr/>
        <p:nvPr/>
      </p:nvGrpSpPr>
      <p:grpSpPr>
        <a:xfrm>
          <a:off x="0" y="0"/>
          <a:ext cx="0" cy="0"/>
          <a:chOff x="0" y="0"/>
          <a:chExt cx="0" cy="0"/>
        </a:xfrm>
      </p:grpSpPr>
      <p:sp>
        <p:nvSpPr>
          <p:cNvPr id="295" name="Google Shape;295;p36"/>
          <p:cNvSpPr/>
          <p:nvPr/>
        </p:nvSpPr>
        <p:spPr>
          <a:xfrm>
            <a:off x="3622719" y="799034"/>
            <a:ext cx="2515560" cy="5321045"/>
          </a:xfrm>
          <a:prstGeom prst="roundRect">
            <a:avLst>
              <a:gd name="adj" fmla="val 9524"/>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36"/>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36"/>
          <p:cNvSpPr txBox="1">
            <a:spLocks noGrp="1"/>
          </p:cNvSpPr>
          <p:nvPr>
            <p:ph type="body" idx="1"/>
          </p:nvPr>
        </p:nvSpPr>
        <p:spPr>
          <a:xfrm>
            <a:off x="6850065" y="2055970"/>
            <a:ext cx="4663016" cy="414480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 name="Google Shape;298;p36"/>
          <p:cNvSpPr txBox="1">
            <a:spLocks noGrp="1"/>
          </p:cNvSpPr>
          <p:nvPr>
            <p:ph type="title"/>
          </p:nvPr>
        </p:nvSpPr>
        <p:spPr>
          <a:xfrm>
            <a:off x="6855885" y="692150"/>
            <a:ext cx="4663016" cy="108108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9" name="Google Shape;299;p36"/>
          <p:cNvSpPr>
            <a:spLocks noGrp="1"/>
          </p:cNvSpPr>
          <p:nvPr>
            <p:ph type="pic" idx="2"/>
          </p:nvPr>
        </p:nvSpPr>
        <p:spPr>
          <a:xfrm>
            <a:off x="3667731" y="795427"/>
            <a:ext cx="2428737" cy="5295377"/>
          </a:xfrm>
          <a:prstGeom prst="rect">
            <a:avLst/>
          </a:prstGeom>
          <a:solidFill>
            <a:schemeClr val="accent1"/>
          </a:solidFill>
          <a:ln w="9525" cap="flat" cmpd="sng">
            <a:solidFill>
              <a:schemeClr val="dk1"/>
            </a:solidFill>
            <a:prstDash val="solid"/>
            <a:round/>
            <a:headEnd type="none" w="sm" len="sm"/>
            <a:tailEnd type="none" w="sm" len="sm"/>
          </a:ln>
        </p:spPr>
      </p:sp>
      <p:sp>
        <p:nvSpPr>
          <p:cNvPr id="300" name="Google Shape;300;p36"/>
          <p:cNvSpPr/>
          <p:nvPr/>
        </p:nvSpPr>
        <p:spPr>
          <a:xfrm>
            <a:off x="755975" y="799034"/>
            <a:ext cx="2515560" cy="5321045"/>
          </a:xfrm>
          <a:prstGeom prst="roundRect">
            <a:avLst>
              <a:gd name="adj" fmla="val 9524"/>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1" name="Google Shape;301;p36"/>
          <p:cNvSpPr>
            <a:spLocks noGrp="1"/>
          </p:cNvSpPr>
          <p:nvPr>
            <p:ph type="pic" idx="3"/>
          </p:nvPr>
        </p:nvSpPr>
        <p:spPr>
          <a:xfrm>
            <a:off x="800987" y="795427"/>
            <a:ext cx="2428737" cy="5295377"/>
          </a:xfrm>
          <a:prstGeom prst="rect">
            <a:avLst/>
          </a:prstGeom>
          <a:solidFill>
            <a:schemeClr val="accent1"/>
          </a:solidFill>
          <a:ln w="9525" cap="flat" cmpd="sng">
            <a:solidFill>
              <a:schemeClr val="dk1"/>
            </a:solidFill>
            <a:prstDash val="solid"/>
            <a:round/>
            <a:headEnd type="none" w="sm" len="sm"/>
            <a:tailEnd type="none" w="sm" len="sm"/>
          </a:ln>
        </p:spPr>
      </p:sp>
      <p:pic>
        <p:nvPicPr>
          <p:cNvPr id="302" name="Google Shape;302;p36"/>
          <p:cNvPicPr preferRelativeResize="0"/>
          <p:nvPr/>
        </p:nvPicPr>
        <p:blipFill rotWithShape="1">
          <a:blip r:embed="rId2">
            <a:alphaModFix/>
          </a:blip>
          <a:srcRect/>
          <a:stretch/>
        </p:blipFill>
        <p:spPr>
          <a:xfrm>
            <a:off x="3295641" y="452282"/>
            <a:ext cx="3169715" cy="5991381"/>
          </a:xfrm>
          <a:prstGeom prst="rect">
            <a:avLst/>
          </a:prstGeom>
          <a:noFill/>
          <a:ln>
            <a:noFill/>
          </a:ln>
        </p:spPr>
      </p:pic>
      <p:pic>
        <p:nvPicPr>
          <p:cNvPr id="303" name="Google Shape;303;p36"/>
          <p:cNvPicPr preferRelativeResize="0"/>
          <p:nvPr/>
        </p:nvPicPr>
        <p:blipFill rotWithShape="1">
          <a:blip r:embed="rId2">
            <a:alphaModFix/>
          </a:blip>
          <a:srcRect/>
          <a:stretch/>
        </p:blipFill>
        <p:spPr>
          <a:xfrm>
            <a:off x="428897" y="452282"/>
            <a:ext cx="3169715" cy="599138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Увеличенный мокап телефона ">
  <p:cSld name="Увеличенный мокап телефона ">
    <p:spTree>
      <p:nvGrpSpPr>
        <p:cNvPr id="1" name="Shape 304"/>
        <p:cNvGrpSpPr/>
        <p:nvPr/>
      </p:nvGrpSpPr>
      <p:grpSpPr>
        <a:xfrm>
          <a:off x="0" y="0"/>
          <a:ext cx="0" cy="0"/>
          <a:chOff x="0" y="0"/>
          <a:chExt cx="0" cy="0"/>
        </a:xfrm>
      </p:grpSpPr>
      <p:sp>
        <p:nvSpPr>
          <p:cNvPr id="305" name="Google Shape;305;p37"/>
          <p:cNvSpPr/>
          <p:nvPr/>
        </p:nvSpPr>
        <p:spPr>
          <a:xfrm>
            <a:off x="7508394" y="991396"/>
            <a:ext cx="3355918" cy="7215892"/>
          </a:xfrm>
          <a:prstGeom prst="roundRect">
            <a:avLst>
              <a:gd name="adj" fmla="val 9524"/>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37"/>
          <p:cNvSpPr>
            <a:spLocks noGrp="1"/>
          </p:cNvSpPr>
          <p:nvPr>
            <p:ph type="pic" idx="2"/>
          </p:nvPr>
        </p:nvSpPr>
        <p:spPr>
          <a:xfrm>
            <a:off x="7530643" y="991396"/>
            <a:ext cx="3311420" cy="7164000"/>
          </a:xfrm>
          <a:prstGeom prst="rect">
            <a:avLst/>
          </a:prstGeom>
          <a:solidFill>
            <a:schemeClr val="accent1"/>
          </a:solidFill>
          <a:ln w="9525" cap="flat" cmpd="sng">
            <a:solidFill>
              <a:schemeClr val="dk1"/>
            </a:solidFill>
            <a:prstDash val="solid"/>
            <a:round/>
            <a:headEnd type="none" w="sm" len="sm"/>
            <a:tailEnd type="none" w="sm" len="sm"/>
          </a:ln>
        </p:spPr>
      </p:sp>
      <p:sp>
        <p:nvSpPr>
          <p:cNvPr id="307" name="Google Shape;307;p37"/>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8" name="Google Shape;308;p37"/>
          <p:cNvSpPr txBox="1">
            <a:spLocks noGrp="1"/>
          </p:cNvSpPr>
          <p:nvPr>
            <p:ph type="body" idx="1"/>
          </p:nvPr>
        </p:nvSpPr>
        <p:spPr>
          <a:xfrm>
            <a:off x="671514" y="2055970"/>
            <a:ext cx="5424486" cy="414480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37"/>
          <p:cNvSpPr txBox="1">
            <a:spLocks noGrp="1"/>
          </p:cNvSpPr>
          <p:nvPr>
            <p:ph type="title"/>
          </p:nvPr>
        </p:nvSpPr>
        <p:spPr>
          <a:xfrm>
            <a:off x="677334" y="692150"/>
            <a:ext cx="5424486" cy="108108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10" name="Google Shape;310;p37"/>
          <p:cNvPicPr preferRelativeResize="0"/>
          <p:nvPr/>
        </p:nvPicPr>
        <p:blipFill rotWithShape="1">
          <a:blip r:embed="rId2">
            <a:alphaModFix/>
          </a:blip>
          <a:srcRect/>
          <a:stretch/>
        </p:blipFill>
        <p:spPr>
          <a:xfrm>
            <a:off x="7039061" y="498013"/>
            <a:ext cx="4303545" cy="813454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Скриншот (16:9)">
  <p:cSld name="Скриншот (16:9)">
    <p:spTree>
      <p:nvGrpSpPr>
        <p:cNvPr id="1" name="Shape 311"/>
        <p:cNvGrpSpPr/>
        <p:nvPr/>
      </p:nvGrpSpPr>
      <p:grpSpPr>
        <a:xfrm>
          <a:off x="0" y="0"/>
          <a:ext cx="0" cy="0"/>
          <a:chOff x="0" y="0"/>
          <a:chExt cx="0" cy="0"/>
        </a:xfrm>
      </p:grpSpPr>
      <p:sp>
        <p:nvSpPr>
          <p:cNvPr id="312" name="Google Shape;312;p38"/>
          <p:cNvSpPr>
            <a:spLocks noGrp="1"/>
          </p:cNvSpPr>
          <p:nvPr>
            <p:ph type="pic" idx="2"/>
          </p:nvPr>
        </p:nvSpPr>
        <p:spPr>
          <a:xfrm>
            <a:off x="5671080" y="2083205"/>
            <a:ext cx="5866489" cy="3599614"/>
          </a:xfrm>
          <a:prstGeom prst="rect">
            <a:avLst/>
          </a:prstGeom>
          <a:solidFill>
            <a:schemeClr val="accent1"/>
          </a:solidFill>
          <a:ln>
            <a:noFill/>
          </a:ln>
        </p:spPr>
      </p:sp>
      <p:pic>
        <p:nvPicPr>
          <p:cNvPr id="313" name="Google Shape;313;p38"/>
          <p:cNvPicPr preferRelativeResize="0"/>
          <p:nvPr/>
        </p:nvPicPr>
        <p:blipFill rotWithShape="1">
          <a:blip r:embed="rId2">
            <a:alphaModFix/>
          </a:blip>
          <a:srcRect/>
          <a:stretch/>
        </p:blipFill>
        <p:spPr>
          <a:xfrm>
            <a:off x="5676900" y="1773238"/>
            <a:ext cx="5868988" cy="309967"/>
          </a:xfrm>
          <a:prstGeom prst="rect">
            <a:avLst/>
          </a:prstGeom>
          <a:noFill/>
          <a:ln>
            <a:noFill/>
          </a:ln>
        </p:spPr>
      </p:pic>
      <p:sp>
        <p:nvSpPr>
          <p:cNvPr id="314" name="Google Shape;314;p38"/>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5" name="Google Shape;315;p38"/>
          <p:cNvSpPr txBox="1">
            <a:spLocks noGrp="1"/>
          </p:cNvSpPr>
          <p:nvPr>
            <p:ph type="body" idx="1"/>
          </p:nvPr>
        </p:nvSpPr>
        <p:spPr>
          <a:xfrm>
            <a:off x="671514" y="1773239"/>
            <a:ext cx="4649786" cy="418217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6" name="Google Shape;316;p38"/>
          <p:cNvSpPr txBox="1">
            <a:spLocks noGrp="1"/>
          </p:cNvSpPr>
          <p:nvPr>
            <p:ph type="title"/>
          </p:nvPr>
        </p:nvSpPr>
        <p:spPr>
          <a:xfrm>
            <a:off x="677334" y="692150"/>
            <a:ext cx="10868554" cy="67945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 фото">
  <p:cSld name="1 фото">
    <p:spTree>
      <p:nvGrpSpPr>
        <p:cNvPr id="1" name="Shape 317"/>
        <p:cNvGrpSpPr/>
        <p:nvPr/>
      </p:nvGrpSpPr>
      <p:grpSpPr>
        <a:xfrm>
          <a:off x="0" y="0"/>
          <a:ext cx="0" cy="0"/>
          <a:chOff x="0" y="0"/>
          <a:chExt cx="0" cy="0"/>
        </a:xfrm>
      </p:grpSpPr>
      <p:sp>
        <p:nvSpPr>
          <p:cNvPr id="318" name="Google Shape;318;p39"/>
          <p:cNvSpPr>
            <a:spLocks noGrp="1"/>
          </p:cNvSpPr>
          <p:nvPr>
            <p:ph type="pic" idx="2"/>
          </p:nvPr>
        </p:nvSpPr>
        <p:spPr>
          <a:xfrm>
            <a:off x="6096000" y="0"/>
            <a:ext cx="6096000" cy="6858000"/>
          </a:xfrm>
          <a:prstGeom prst="rect">
            <a:avLst/>
          </a:prstGeom>
          <a:solidFill>
            <a:schemeClr val="accent1"/>
          </a:solidFill>
          <a:ln>
            <a:noFill/>
          </a:ln>
        </p:spPr>
      </p:sp>
      <p:sp>
        <p:nvSpPr>
          <p:cNvPr id="319" name="Google Shape;319;p39"/>
          <p:cNvSpPr txBox="1">
            <a:spLocks noGrp="1"/>
          </p:cNvSpPr>
          <p:nvPr>
            <p:ph type="ftr" idx="11"/>
          </p:nvPr>
        </p:nvSpPr>
        <p:spPr>
          <a:xfrm>
            <a:off x="671514" y="167981"/>
            <a:ext cx="4663017"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0" name="Google Shape;320;p39"/>
          <p:cNvSpPr txBox="1">
            <a:spLocks noGrp="1"/>
          </p:cNvSpPr>
          <p:nvPr>
            <p:ph type="title"/>
          </p:nvPr>
        </p:nvSpPr>
        <p:spPr>
          <a:xfrm>
            <a:off x="677334" y="692150"/>
            <a:ext cx="4663017" cy="108108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39"/>
          <p:cNvSpPr txBox="1">
            <a:spLocks noGrp="1"/>
          </p:cNvSpPr>
          <p:nvPr>
            <p:ph type="body" idx="1"/>
          </p:nvPr>
        </p:nvSpPr>
        <p:spPr>
          <a:xfrm>
            <a:off x="671514" y="2018599"/>
            <a:ext cx="4649786" cy="418217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1 фото">
  <p:cSld name="1_1 фото">
    <p:spTree>
      <p:nvGrpSpPr>
        <p:cNvPr id="1" name="Shape 322"/>
        <p:cNvGrpSpPr/>
        <p:nvPr/>
      </p:nvGrpSpPr>
      <p:grpSpPr>
        <a:xfrm>
          <a:off x="0" y="0"/>
          <a:ext cx="0" cy="0"/>
          <a:chOff x="0" y="0"/>
          <a:chExt cx="0" cy="0"/>
        </a:xfrm>
      </p:grpSpPr>
      <p:sp>
        <p:nvSpPr>
          <p:cNvPr id="323" name="Google Shape;323;p40"/>
          <p:cNvSpPr>
            <a:spLocks noGrp="1"/>
          </p:cNvSpPr>
          <p:nvPr>
            <p:ph type="pic" idx="2"/>
          </p:nvPr>
        </p:nvSpPr>
        <p:spPr>
          <a:xfrm>
            <a:off x="0" y="0"/>
            <a:ext cx="6096000" cy="6858000"/>
          </a:xfrm>
          <a:prstGeom prst="rect">
            <a:avLst/>
          </a:prstGeom>
          <a:solidFill>
            <a:schemeClr val="accent1"/>
          </a:solidFill>
          <a:ln>
            <a:noFill/>
          </a:ln>
        </p:spPr>
      </p:sp>
      <p:sp>
        <p:nvSpPr>
          <p:cNvPr id="324" name="Google Shape;324;p40"/>
          <p:cNvSpPr txBox="1">
            <a:spLocks noGrp="1"/>
          </p:cNvSpPr>
          <p:nvPr>
            <p:ph type="title"/>
          </p:nvPr>
        </p:nvSpPr>
        <p:spPr>
          <a:xfrm>
            <a:off x="6870171" y="692150"/>
            <a:ext cx="4663017" cy="108108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5" name="Google Shape;325;p40"/>
          <p:cNvSpPr txBox="1">
            <a:spLocks noGrp="1"/>
          </p:cNvSpPr>
          <p:nvPr>
            <p:ph type="body" idx="1"/>
          </p:nvPr>
        </p:nvSpPr>
        <p:spPr>
          <a:xfrm>
            <a:off x="6864351" y="2018599"/>
            <a:ext cx="4649786" cy="418217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 фото + подпись">
  <p:cSld name="1 фото + подпись">
    <p:spTree>
      <p:nvGrpSpPr>
        <p:cNvPr id="1" name="Shape 326"/>
        <p:cNvGrpSpPr/>
        <p:nvPr/>
      </p:nvGrpSpPr>
      <p:grpSpPr>
        <a:xfrm>
          <a:off x="0" y="0"/>
          <a:ext cx="0" cy="0"/>
          <a:chOff x="0" y="0"/>
          <a:chExt cx="0" cy="0"/>
        </a:xfrm>
      </p:grpSpPr>
      <p:sp>
        <p:nvSpPr>
          <p:cNvPr id="327" name="Google Shape;327;p41"/>
          <p:cNvSpPr>
            <a:spLocks noGrp="1"/>
          </p:cNvSpPr>
          <p:nvPr>
            <p:ph type="pic" idx="2"/>
          </p:nvPr>
        </p:nvSpPr>
        <p:spPr>
          <a:xfrm>
            <a:off x="6096000" y="692151"/>
            <a:ext cx="5437188" cy="4182176"/>
          </a:xfrm>
          <a:prstGeom prst="rect">
            <a:avLst/>
          </a:prstGeom>
          <a:solidFill>
            <a:schemeClr val="accent1"/>
          </a:solidFill>
          <a:ln>
            <a:noFill/>
          </a:ln>
        </p:spPr>
      </p:sp>
      <p:sp>
        <p:nvSpPr>
          <p:cNvPr id="328" name="Google Shape;328;p41"/>
          <p:cNvSpPr txBox="1">
            <a:spLocks noGrp="1"/>
          </p:cNvSpPr>
          <p:nvPr>
            <p:ph type="body" idx="1"/>
          </p:nvPr>
        </p:nvSpPr>
        <p:spPr>
          <a:xfrm>
            <a:off x="6096000" y="5147214"/>
            <a:ext cx="5449888" cy="352811"/>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dk1"/>
              </a:buClr>
              <a:buSzPts val="1800"/>
              <a:buNone/>
              <a:defRPr sz="1800">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9" name="Google Shape;329;p41"/>
          <p:cNvSpPr txBox="1">
            <a:spLocks noGrp="1"/>
          </p:cNvSpPr>
          <p:nvPr>
            <p:ph type="body" idx="3"/>
          </p:nvPr>
        </p:nvSpPr>
        <p:spPr>
          <a:xfrm>
            <a:off x="6096000" y="5553075"/>
            <a:ext cx="5449888" cy="684213"/>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dk1"/>
              </a:buClr>
              <a:buSzPts val="1600"/>
              <a:buNone/>
              <a:defRPr b="0" i="0">
                <a:latin typeface="Arial"/>
                <a:ea typeface="Arial"/>
                <a:cs typeface="Arial"/>
                <a:sym typeface="Arial"/>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0" name="Google Shape;330;p41"/>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41"/>
          <p:cNvSpPr txBox="1">
            <a:spLocks noGrp="1"/>
          </p:cNvSpPr>
          <p:nvPr>
            <p:ph type="title"/>
          </p:nvPr>
        </p:nvSpPr>
        <p:spPr>
          <a:xfrm>
            <a:off x="677334" y="692150"/>
            <a:ext cx="4663017" cy="108108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2" name="Google Shape;332;p41"/>
          <p:cNvSpPr txBox="1">
            <a:spLocks noGrp="1"/>
          </p:cNvSpPr>
          <p:nvPr>
            <p:ph type="body" idx="4"/>
          </p:nvPr>
        </p:nvSpPr>
        <p:spPr>
          <a:xfrm>
            <a:off x="671514" y="2018599"/>
            <a:ext cx="4649786" cy="418217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Фото в кружке">
  <p:cSld name="Фото в кружке">
    <p:spTree>
      <p:nvGrpSpPr>
        <p:cNvPr id="1" name="Shape 333"/>
        <p:cNvGrpSpPr/>
        <p:nvPr/>
      </p:nvGrpSpPr>
      <p:grpSpPr>
        <a:xfrm>
          <a:off x="0" y="0"/>
          <a:ext cx="0" cy="0"/>
          <a:chOff x="0" y="0"/>
          <a:chExt cx="0" cy="0"/>
        </a:xfrm>
      </p:grpSpPr>
      <p:sp>
        <p:nvSpPr>
          <p:cNvPr id="334" name="Google Shape;334;p42"/>
          <p:cNvSpPr>
            <a:spLocks noGrp="1"/>
          </p:cNvSpPr>
          <p:nvPr>
            <p:ph type="pic" idx="2"/>
          </p:nvPr>
        </p:nvSpPr>
        <p:spPr>
          <a:xfrm>
            <a:off x="1608083" y="1773237"/>
            <a:ext cx="3156225" cy="3156225"/>
          </a:xfrm>
          <a:prstGeom prst="ellipse">
            <a:avLst/>
          </a:prstGeom>
          <a:solidFill>
            <a:schemeClr val="accent1"/>
          </a:solidFill>
          <a:ln>
            <a:noFill/>
          </a:ln>
        </p:spPr>
      </p:sp>
      <p:sp>
        <p:nvSpPr>
          <p:cNvPr id="335" name="Google Shape;335;p42"/>
          <p:cNvSpPr txBox="1">
            <a:spLocks noGrp="1"/>
          </p:cNvSpPr>
          <p:nvPr>
            <p:ph type="title"/>
          </p:nvPr>
        </p:nvSpPr>
        <p:spPr>
          <a:xfrm>
            <a:off x="5340350" y="2201188"/>
            <a:ext cx="4891856" cy="106340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42"/>
          <p:cNvSpPr txBox="1">
            <a:spLocks noGrp="1"/>
          </p:cNvSpPr>
          <p:nvPr>
            <p:ph type="body" idx="1"/>
          </p:nvPr>
        </p:nvSpPr>
        <p:spPr>
          <a:xfrm>
            <a:off x="5337598" y="3441164"/>
            <a:ext cx="4894515" cy="117223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dk1"/>
              </a:buClr>
              <a:buSzPts val="1600"/>
              <a:buNone/>
              <a:defRPr b="0" i="0">
                <a:latin typeface="Arial"/>
                <a:ea typeface="Arial"/>
                <a:cs typeface="Arial"/>
                <a:sym typeface="Arial"/>
              </a:defRPr>
            </a:lvl1pPr>
            <a:lvl2pPr marL="914400" lvl="1" indent="-317500" algn="l">
              <a:lnSpc>
                <a:spcPct val="110000"/>
              </a:lnSpc>
              <a:spcBef>
                <a:spcPts val="500"/>
              </a:spcBef>
              <a:spcAft>
                <a:spcPts val="0"/>
              </a:spcAft>
              <a:buSzPts val="14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7" name="Google Shape;337;p42"/>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6 сообществ">
  <p:cSld name="16 сообществ">
    <p:spTree>
      <p:nvGrpSpPr>
        <p:cNvPr id="1" name="Shape 338"/>
        <p:cNvGrpSpPr/>
        <p:nvPr/>
      </p:nvGrpSpPr>
      <p:grpSpPr>
        <a:xfrm>
          <a:off x="0" y="0"/>
          <a:ext cx="0" cy="0"/>
          <a:chOff x="0" y="0"/>
          <a:chExt cx="0" cy="0"/>
        </a:xfrm>
      </p:grpSpPr>
      <p:sp>
        <p:nvSpPr>
          <p:cNvPr id="339" name="Google Shape;339;p43"/>
          <p:cNvSpPr>
            <a:spLocks noGrp="1"/>
          </p:cNvSpPr>
          <p:nvPr>
            <p:ph type="pic" idx="2"/>
          </p:nvPr>
        </p:nvSpPr>
        <p:spPr>
          <a:xfrm>
            <a:off x="5349730" y="800100"/>
            <a:ext cx="1091571" cy="1091571"/>
          </a:xfrm>
          <a:prstGeom prst="rect">
            <a:avLst/>
          </a:prstGeom>
          <a:noFill/>
          <a:ln>
            <a:noFill/>
          </a:ln>
        </p:spPr>
      </p:sp>
      <p:sp>
        <p:nvSpPr>
          <p:cNvPr id="340" name="Google Shape;340;p43"/>
          <p:cNvSpPr>
            <a:spLocks noGrp="1"/>
          </p:cNvSpPr>
          <p:nvPr>
            <p:ph type="pic" idx="3"/>
          </p:nvPr>
        </p:nvSpPr>
        <p:spPr>
          <a:xfrm>
            <a:off x="6950627" y="800100"/>
            <a:ext cx="1091571" cy="1091571"/>
          </a:xfrm>
          <a:prstGeom prst="rect">
            <a:avLst/>
          </a:prstGeom>
          <a:noFill/>
          <a:ln>
            <a:noFill/>
          </a:ln>
        </p:spPr>
      </p:sp>
      <p:sp>
        <p:nvSpPr>
          <p:cNvPr id="341" name="Google Shape;341;p43"/>
          <p:cNvSpPr>
            <a:spLocks noGrp="1"/>
          </p:cNvSpPr>
          <p:nvPr>
            <p:ph type="pic" idx="4"/>
          </p:nvPr>
        </p:nvSpPr>
        <p:spPr>
          <a:xfrm>
            <a:off x="8511197" y="800100"/>
            <a:ext cx="1091571" cy="1091571"/>
          </a:xfrm>
          <a:prstGeom prst="rect">
            <a:avLst/>
          </a:prstGeom>
          <a:noFill/>
          <a:ln>
            <a:noFill/>
          </a:ln>
        </p:spPr>
      </p:sp>
      <p:sp>
        <p:nvSpPr>
          <p:cNvPr id="342" name="Google Shape;342;p43"/>
          <p:cNvSpPr>
            <a:spLocks noGrp="1"/>
          </p:cNvSpPr>
          <p:nvPr>
            <p:ph type="pic" idx="5"/>
          </p:nvPr>
        </p:nvSpPr>
        <p:spPr>
          <a:xfrm>
            <a:off x="10112094" y="800100"/>
            <a:ext cx="1091571" cy="1091571"/>
          </a:xfrm>
          <a:prstGeom prst="rect">
            <a:avLst/>
          </a:prstGeom>
          <a:noFill/>
          <a:ln>
            <a:noFill/>
          </a:ln>
        </p:spPr>
      </p:sp>
      <p:sp>
        <p:nvSpPr>
          <p:cNvPr id="343" name="Google Shape;343;p43"/>
          <p:cNvSpPr>
            <a:spLocks noGrp="1"/>
          </p:cNvSpPr>
          <p:nvPr>
            <p:ph type="pic" idx="6"/>
          </p:nvPr>
        </p:nvSpPr>
        <p:spPr>
          <a:xfrm>
            <a:off x="5349730" y="2248639"/>
            <a:ext cx="1091571" cy="1091571"/>
          </a:xfrm>
          <a:prstGeom prst="rect">
            <a:avLst/>
          </a:prstGeom>
          <a:noFill/>
          <a:ln>
            <a:noFill/>
          </a:ln>
        </p:spPr>
      </p:sp>
      <p:sp>
        <p:nvSpPr>
          <p:cNvPr id="344" name="Google Shape;344;p43"/>
          <p:cNvSpPr>
            <a:spLocks noGrp="1"/>
          </p:cNvSpPr>
          <p:nvPr>
            <p:ph type="pic" idx="7"/>
          </p:nvPr>
        </p:nvSpPr>
        <p:spPr>
          <a:xfrm>
            <a:off x="6950627" y="2248639"/>
            <a:ext cx="1091571" cy="1091571"/>
          </a:xfrm>
          <a:prstGeom prst="rect">
            <a:avLst/>
          </a:prstGeom>
          <a:noFill/>
          <a:ln>
            <a:noFill/>
          </a:ln>
        </p:spPr>
      </p:sp>
      <p:sp>
        <p:nvSpPr>
          <p:cNvPr id="345" name="Google Shape;345;p43"/>
          <p:cNvSpPr>
            <a:spLocks noGrp="1"/>
          </p:cNvSpPr>
          <p:nvPr>
            <p:ph type="pic" idx="8"/>
          </p:nvPr>
        </p:nvSpPr>
        <p:spPr>
          <a:xfrm>
            <a:off x="8511197" y="2248639"/>
            <a:ext cx="1091571" cy="1091571"/>
          </a:xfrm>
          <a:prstGeom prst="rect">
            <a:avLst/>
          </a:prstGeom>
          <a:noFill/>
          <a:ln>
            <a:noFill/>
          </a:ln>
        </p:spPr>
      </p:sp>
      <p:sp>
        <p:nvSpPr>
          <p:cNvPr id="346" name="Google Shape;346;p43"/>
          <p:cNvSpPr>
            <a:spLocks noGrp="1"/>
          </p:cNvSpPr>
          <p:nvPr>
            <p:ph type="pic" idx="9"/>
          </p:nvPr>
        </p:nvSpPr>
        <p:spPr>
          <a:xfrm>
            <a:off x="10112094" y="2248639"/>
            <a:ext cx="1091571" cy="1091571"/>
          </a:xfrm>
          <a:prstGeom prst="rect">
            <a:avLst/>
          </a:prstGeom>
          <a:noFill/>
          <a:ln>
            <a:noFill/>
          </a:ln>
        </p:spPr>
      </p:sp>
      <p:sp>
        <p:nvSpPr>
          <p:cNvPr id="347" name="Google Shape;347;p43"/>
          <p:cNvSpPr>
            <a:spLocks noGrp="1"/>
          </p:cNvSpPr>
          <p:nvPr>
            <p:ph type="pic" idx="13"/>
          </p:nvPr>
        </p:nvSpPr>
        <p:spPr>
          <a:xfrm>
            <a:off x="5349730" y="3697178"/>
            <a:ext cx="1091571" cy="1091571"/>
          </a:xfrm>
          <a:prstGeom prst="rect">
            <a:avLst/>
          </a:prstGeom>
          <a:noFill/>
          <a:ln>
            <a:noFill/>
          </a:ln>
        </p:spPr>
      </p:sp>
      <p:sp>
        <p:nvSpPr>
          <p:cNvPr id="348" name="Google Shape;348;p43"/>
          <p:cNvSpPr>
            <a:spLocks noGrp="1"/>
          </p:cNvSpPr>
          <p:nvPr>
            <p:ph type="pic" idx="14"/>
          </p:nvPr>
        </p:nvSpPr>
        <p:spPr>
          <a:xfrm>
            <a:off x="6950627" y="3697178"/>
            <a:ext cx="1091571" cy="1091571"/>
          </a:xfrm>
          <a:prstGeom prst="rect">
            <a:avLst/>
          </a:prstGeom>
          <a:noFill/>
          <a:ln>
            <a:noFill/>
          </a:ln>
        </p:spPr>
      </p:sp>
      <p:sp>
        <p:nvSpPr>
          <p:cNvPr id="349" name="Google Shape;349;p43"/>
          <p:cNvSpPr>
            <a:spLocks noGrp="1"/>
          </p:cNvSpPr>
          <p:nvPr>
            <p:ph type="pic" idx="15"/>
          </p:nvPr>
        </p:nvSpPr>
        <p:spPr>
          <a:xfrm>
            <a:off x="8511197" y="3697178"/>
            <a:ext cx="1091571" cy="1091571"/>
          </a:xfrm>
          <a:prstGeom prst="rect">
            <a:avLst/>
          </a:prstGeom>
          <a:noFill/>
          <a:ln>
            <a:noFill/>
          </a:ln>
        </p:spPr>
      </p:sp>
      <p:sp>
        <p:nvSpPr>
          <p:cNvPr id="350" name="Google Shape;350;p43"/>
          <p:cNvSpPr>
            <a:spLocks noGrp="1"/>
          </p:cNvSpPr>
          <p:nvPr>
            <p:ph type="pic" idx="16"/>
          </p:nvPr>
        </p:nvSpPr>
        <p:spPr>
          <a:xfrm>
            <a:off x="10112094" y="3697178"/>
            <a:ext cx="1091571" cy="1091571"/>
          </a:xfrm>
          <a:prstGeom prst="rect">
            <a:avLst/>
          </a:prstGeom>
          <a:noFill/>
          <a:ln>
            <a:noFill/>
          </a:ln>
        </p:spPr>
      </p:sp>
      <p:sp>
        <p:nvSpPr>
          <p:cNvPr id="351" name="Google Shape;351;p43"/>
          <p:cNvSpPr>
            <a:spLocks noGrp="1"/>
          </p:cNvSpPr>
          <p:nvPr>
            <p:ph type="pic" idx="17"/>
          </p:nvPr>
        </p:nvSpPr>
        <p:spPr>
          <a:xfrm>
            <a:off x="5349730" y="5145716"/>
            <a:ext cx="1091571" cy="1091571"/>
          </a:xfrm>
          <a:prstGeom prst="rect">
            <a:avLst/>
          </a:prstGeom>
          <a:noFill/>
          <a:ln>
            <a:noFill/>
          </a:ln>
        </p:spPr>
      </p:sp>
      <p:sp>
        <p:nvSpPr>
          <p:cNvPr id="352" name="Google Shape;352;p43"/>
          <p:cNvSpPr>
            <a:spLocks noGrp="1"/>
          </p:cNvSpPr>
          <p:nvPr>
            <p:ph type="pic" idx="18"/>
          </p:nvPr>
        </p:nvSpPr>
        <p:spPr>
          <a:xfrm>
            <a:off x="6950627" y="5145716"/>
            <a:ext cx="1091571" cy="1091571"/>
          </a:xfrm>
          <a:prstGeom prst="rect">
            <a:avLst/>
          </a:prstGeom>
          <a:noFill/>
          <a:ln>
            <a:noFill/>
          </a:ln>
        </p:spPr>
      </p:sp>
      <p:sp>
        <p:nvSpPr>
          <p:cNvPr id="353" name="Google Shape;353;p43"/>
          <p:cNvSpPr>
            <a:spLocks noGrp="1"/>
          </p:cNvSpPr>
          <p:nvPr>
            <p:ph type="pic" idx="19"/>
          </p:nvPr>
        </p:nvSpPr>
        <p:spPr>
          <a:xfrm>
            <a:off x="8511197" y="5145716"/>
            <a:ext cx="1091571" cy="1091571"/>
          </a:xfrm>
          <a:prstGeom prst="rect">
            <a:avLst/>
          </a:prstGeom>
          <a:noFill/>
          <a:ln>
            <a:noFill/>
          </a:ln>
        </p:spPr>
      </p:sp>
      <p:sp>
        <p:nvSpPr>
          <p:cNvPr id="354" name="Google Shape;354;p43"/>
          <p:cNvSpPr>
            <a:spLocks noGrp="1"/>
          </p:cNvSpPr>
          <p:nvPr>
            <p:ph type="pic" idx="20"/>
          </p:nvPr>
        </p:nvSpPr>
        <p:spPr>
          <a:xfrm>
            <a:off x="10112094" y="5145716"/>
            <a:ext cx="1091571" cy="1091571"/>
          </a:xfrm>
          <a:prstGeom prst="rect">
            <a:avLst/>
          </a:prstGeom>
          <a:noFill/>
          <a:ln>
            <a:noFill/>
          </a:ln>
        </p:spPr>
      </p:sp>
      <p:sp>
        <p:nvSpPr>
          <p:cNvPr id="355" name="Google Shape;355;p43"/>
          <p:cNvSpPr txBox="1">
            <a:spLocks noGrp="1"/>
          </p:cNvSpPr>
          <p:nvPr>
            <p:ph type="body" idx="1"/>
          </p:nvPr>
        </p:nvSpPr>
        <p:spPr>
          <a:xfrm>
            <a:off x="671513" y="2550946"/>
            <a:ext cx="3371850" cy="3686341"/>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dk1"/>
              </a:buClr>
              <a:buSzPts val="1600"/>
              <a:buNone/>
              <a:defRPr b="0" i="0">
                <a:latin typeface="Arial"/>
                <a:ea typeface="Arial"/>
                <a:cs typeface="Arial"/>
                <a:sym typeface="Arial"/>
              </a:defRPr>
            </a:lvl1pPr>
            <a:lvl2pPr marL="914400" lvl="1" indent="-317500" algn="l">
              <a:lnSpc>
                <a:spcPct val="110000"/>
              </a:lnSpc>
              <a:spcBef>
                <a:spcPts val="500"/>
              </a:spcBef>
              <a:spcAft>
                <a:spcPts val="0"/>
              </a:spcAft>
              <a:buSzPts val="14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6" name="Google Shape;356;p43"/>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7" name="Google Shape;357;p43"/>
          <p:cNvSpPr txBox="1">
            <a:spLocks noGrp="1"/>
          </p:cNvSpPr>
          <p:nvPr>
            <p:ph type="title"/>
          </p:nvPr>
        </p:nvSpPr>
        <p:spPr>
          <a:xfrm>
            <a:off x="677334" y="692149"/>
            <a:ext cx="3366029" cy="170815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Финальный слайд">
  <p:cSld name="Финальный слайд">
    <p:bg>
      <p:bgPr>
        <a:solidFill>
          <a:schemeClr val="accent1"/>
        </a:solidFill>
        <a:effectLst/>
      </p:bgPr>
    </p:bg>
    <p:spTree>
      <p:nvGrpSpPr>
        <p:cNvPr id="1" name="Shape 123"/>
        <p:cNvGrpSpPr/>
        <p:nvPr/>
      </p:nvGrpSpPr>
      <p:grpSpPr>
        <a:xfrm>
          <a:off x="0" y="0"/>
          <a:ext cx="0" cy="0"/>
          <a:chOff x="0" y="0"/>
          <a:chExt cx="0" cy="0"/>
        </a:xfrm>
      </p:grpSpPr>
      <p:pic>
        <p:nvPicPr>
          <p:cNvPr id="124" name="Google Shape;124;p16"/>
          <p:cNvPicPr preferRelativeResize="0"/>
          <p:nvPr/>
        </p:nvPicPr>
        <p:blipFill rotWithShape="1">
          <a:blip r:embed="rId2">
            <a:alphaModFix/>
          </a:blip>
          <a:srcRect t="4670" r="3105" b="9240"/>
          <a:stretch/>
        </p:blipFill>
        <p:spPr>
          <a:xfrm>
            <a:off x="6311900" y="-1"/>
            <a:ext cx="5880100" cy="6858001"/>
          </a:xfrm>
          <a:prstGeom prst="rect">
            <a:avLst/>
          </a:prstGeom>
          <a:noFill/>
          <a:ln>
            <a:noFill/>
          </a:ln>
        </p:spPr>
      </p:pic>
      <p:sp>
        <p:nvSpPr>
          <p:cNvPr id="125" name="Google Shape;125;p16"/>
          <p:cNvSpPr txBox="1">
            <a:spLocks noGrp="1"/>
          </p:cNvSpPr>
          <p:nvPr>
            <p:ph type="title"/>
          </p:nvPr>
        </p:nvSpPr>
        <p:spPr>
          <a:xfrm>
            <a:off x="620713" y="583317"/>
            <a:ext cx="5475287" cy="1828193"/>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6600"/>
              <a:buFont typeface="Play"/>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26" name="Google Shape;126;p16"/>
          <p:cNvGrpSpPr/>
          <p:nvPr/>
        </p:nvGrpSpPr>
        <p:grpSpPr>
          <a:xfrm>
            <a:off x="658071" y="5503765"/>
            <a:ext cx="697010" cy="697010"/>
            <a:chOff x="658071" y="5503765"/>
            <a:chExt cx="697010" cy="697010"/>
          </a:xfrm>
        </p:grpSpPr>
        <p:grpSp>
          <p:nvGrpSpPr>
            <p:cNvPr id="127" name="Google Shape;127;p16"/>
            <p:cNvGrpSpPr/>
            <p:nvPr/>
          </p:nvGrpSpPr>
          <p:grpSpPr>
            <a:xfrm>
              <a:off x="658071" y="5503765"/>
              <a:ext cx="697010" cy="697010"/>
              <a:chOff x="5619750" y="2952750"/>
              <a:chExt cx="952500" cy="952500"/>
            </a:xfrm>
          </p:grpSpPr>
          <p:sp>
            <p:nvSpPr>
              <p:cNvPr id="128" name="Google Shape;128;p16"/>
              <p:cNvSpPr/>
              <p:nvPr/>
            </p:nvSpPr>
            <p:spPr>
              <a:xfrm>
                <a:off x="5619750" y="2952750"/>
                <a:ext cx="952500" cy="952500"/>
              </a:xfrm>
              <a:custGeom>
                <a:avLst/>
                <a:gdLst/>
                <a:ahLst/>
                <a:cxnLst/>
                <a:rect l="l" t="t" r="r" b="b"/>
                <a:pathLst>
                  <a:path w="952500" h="952500" extrusionOk="0">
                    <a:moveTo>
                      <a:pt x="0" y="457200"/>
                    </a:moveTo>
                    <a:cubicBezTo>
                      <a:pt x="0" y="241674"/>
                      <a:pt x="0" y="133911"/>
                      <a:pt x="66955" y="66955"/>
                    </a:cubicBezTo>
                    <a:cubicBezTo>
                      <a:pt x="133911" y="0"/>
                      <a:pt x="241674" y="0"/>
                      <a:pt x="457200" y="0"/>
                    </a:cubicBezTo>
                    <a:lnTo>
                      <a:pt x="495300" y="0"/>
                    </a:lnTo>
                    <a:cubicBezTo>
                      <a:pt x="710826" y="0"/>
                      <a:pt x="818589" y="0"/>
                      <a:pt x="885545" y="66955"/>
                    </a:cubicBezTo>
                    <a:cubicBezTo>
                      <a:pt x="952500" y="133911"/>
                      <a:pt x="952500" y="241674"/>
                      <a:pt x="952500" y="457200"/>
                    </a:cubicBezTo>
                    <a:lnTo>
                      <a:pt x="952500" y="495300"/>
                    </a:lnTo>
                    <a:cubicBezTo>
                      <a:pt x="952500" y="710826"/>
                      <a:pt x="952500" y="818589"/>
                      <a:pt x="885545" y="885545"/>
                    </a:cubicBezTo>
                    <a:cubicBezTo>
                      <a:pt x="818589" y="952500"/>
                      <a:pt x="710826" y="952500"/>
                      <a:pt x="495300" y="952500"/>
                    </a:cubicBezTo>
                    <a:lnTo>
                      <a:pt x="457200" y="952500"/>
                    </a:lnTo>
                    <a:cubicBezTo>
                      <a:pt x="241674" y="952500"/>
                      <a:pt x="133911" y="952500"/>
                      <a:pt x="66955" y="885545"/>
                    </a:cubicBezTo>
                    <a:cubicBezTo>
                      <a:pt x="0" y="818589"/>
                      <a:pt x="0" y="710826"/>
                      <a:pt x="0" y="495300"/>
                    </a:cubicBezTo>
                    <a:lnTo>
                      <a:pt x="0" y="4572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129;p16"/>
              <p:cNvSpPr/>
              <p:nvPr/>
            </p:nvSpPr>
            <p:spPr>
              <a:xfrm>
                <a:off x="5780486" y="3242471"/>
                <a:ext cx="635397" cy="396478"/>
              </a:xfrm>
              <a:custGeom>
                <a:avLst/>
                <a:gdLst/>
                <a:ahLst/>
                <a:cxnLst/>
                <a:rect l="l" t="t" r="r" b="b"/>
                <a:pathLst>
                  <a:path w="635397" h="396478" extrusionOk="0">
                    <a:moveTo>
                      <a:pt x="346075" y="396478"/>
                    </a:moveTo>
                    <a:cubicBezTo>
                      <a:pt x="128984" y="396478"/>
                      <a:pt x="5160" y="247650"/>
                      <a:pt x="0" y="0"/>
                    </a:cubicBezTo>
                    <a:lnTo>
                      <a:pt x="108744" y="0"/>
                    </a:lnTo>
                    <a:cubicBezTo>
                      <a:pt x="112316" y="181768"/>
                      <a:pt x="192483" y="258762"/>
                      <a:pt x="255982" y="274637"/>
                    </a:cubicBezTo>
                    <a:lnTo>
                      <a:pt x="255982" y="0"/>
                    </a:lnTo>
                    <a:lnTo>
                      <a:pt x="358380" y="0"/>
                    </a:lnTo>
                    <a:lnTo>
                      <a:pt x="358380" y="156764"/>
                    </a:lnTo>
                    <a:cubicBezTo>
                      <a:pt x="421086" y="150018"/>
                      <a:pt x="486959" y="78581"/>
                      <a:pt x="509185" y="0"/>
                    </a:cubicBezTo>
                    <a:lnTo>
                      <a:pt x="611581" y="0"/>
                    </a:lnTo>
                    <a:cubicBezTo>
                      <a:pt x="594515" y="96838"/>
                      <a:pt x="523078" y="168274"/>
                      <a:pt x="472278" y="197643"/>
                    </a:cubicBezTo>
                    <a:cubicBezTo>
                      <a:pt x="523078" y="221455"/>
                      <a:pt x="604441" y="283765"/>
                      <a:pt x="635398" y="396478"/>
                    </a:cubicBezTo>
                    <a:lnTo>
                      <a:pt x="522682" y="396478"/>
                    </a:lnTo>
                    <a:cubicBezTo>
                      <a:pt x="498472" y="321072"/>
                      <a:pt x="438152" y="262731"/>
                      <a:pt x="358380" y="254793"/>
                    </a:cubicBezTo>
                    <a:lnTo>
                      <a:pt x="358380" y="396478"/>
                    </a:lnTo>
                    <a:lnTo>
                      <a:pt x="346075" y="3964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30" name="Google Shape;130;p16"/>
            <p:cNvSpPr/>
            <p:nvPr/>
          </p:nvSpPr>
          <p:spPr>
            <a:xfrm>
              <a:off x="775543" y="5715464"/>
              <a:ext cx="463247" cy="290797"/>
            </a:xfrm>
            <a:custGeom>
              <a:avLst/>
              <a:gdLst/>
              <a:ahLst/>
              <a:cxnLst/>
              <a:rect l="l" t="t" r="r" b="b"/>
              <a:pathLst>
                <a:path w="861139" h="540569" extrusionOk="0">
                  <a:moveTo>
                    <a:pt x="145891" y="17950"/>
                  </a:moveTo>
                  <a:cubicBezTo>
                    <a:pt x="146101" y="13261"/>
                    <a:pt x="145084" y="8599"/>
                    <a:pt x="142940" y="4425"/>
                  </a:cubicBezTo>
                  <a:cubicBezTo>
                    <a:pt x="142190" y="3401"/>
                    <a:pt x="141254" y="2529"/>
                    <a:pt x="140181" y="1853"/>
                  </a:cubicBezTo>
                  <a:cubicBezTo>
                    <a:pt x="135948" y="192"/>
                    <a:pt x="131363" y="-365"/>
                    <a:pt x="126857" y="234"/>
                  </a:cubicBezTo>
                  <a:lnTo>
                    <a:pt x="17126" y="233"/>
                  </a:lnTo>
                  <a:cubicBezTo>
                    <a:pt x="9798" y="233"/>
                    <a:pt x="6087" y="233"/>
                    <a:pt x="3612" y="2043"/>
                  </a:cubicBezTo>
                  <a:cubicBezTo>
                    <a:pt x="2570" y="2811"/>
                    <a:pt x="1696" y="3783"/>
                    <a:pt x="1043" y="4901"/>
                  </a:cubicBezTo>
                  <a:cubicBezTo>
                    <a:pt x="-575" y="7568"/>
                    <a:pt x="-99" y="11378"/>
                    <a:pt x="1043" y="18807"/>
                  </a:cubicBezTo>
                  <a:cubicBezTo>
                    <a:pt x="58144" y="517250"/>
                    <a:pt x="345747" y="539063"/>
                    <a:pt x="473369" y="540015"/>
                  </a:cubicBezTo>
                  <a:cubicBezTo>
                    <a:pt x="480031" y="540015"/>
                    <a:pt x="482886" y="540015"/>
                    <a:pt x="485741" y="538396"/>
                  </a:cubicBezTo>
                  <a:cubicBezTo>
                    <a:pt x="486703" y="537720"/>
                    <a:pt x="487540" y="536882"/>
                    <a:pt x="488216" y="535919"/>
                  </a:cubicBezTo>
                  <a:cubicBezTo>
                    <a:pt x="489929" y="533538"/>
                    <a:pt x="489929" y="530109"/>
                    <a:pt x="489929" y="523442"/>
                  </a:cubicBezTo>
                  <a:lnTo>
                    <a:pt x="489929" y="346086"/>
                  </a:lnTo>
                  <a:cubicBezTo>
                    <a:pt x="642200" y="372566"/>
                    <a:pt x="695019" y="485723"/>
                    <a:pt x="708819" y="526109"/>
                  </a:cubicBezTo>
                  <a:cubicBezTo>
                    <a:pt x="709826" y="530186"/>
                    <a:pt x="711603" y="534034"/>
                    <a:pt x="714053" y="537444"/>
                  </a:cubicBezTo>
                  <a:cubicBezTo>
                    <a:pt x="714823" y="538162"/>
                    <a:pt x="715687" y="538771"/>
                    <a:pt x="716623" y="539253"/>
                  </a:cubicBezTo>
                  <a:cubicBezTo>
                    <a:pt x="720403" y="540443"/>
                    <a:pt x="724390" y="540832"/>
                    <a:pt x="728329" y="540396"/>
                  </a:cubicBezTo>
                  <a:lnTo>
                    <a:pt x="842532" y="540396"/>
                  </a:lnTo>
                  <a:cubicBezTo>
                    <a:pt x="851098" y="540396"/>
                    <a:pt x="855475" y="540396"/>
                    <a:pt x="858140" y="538110"/>
                  </a:cubicBezTo>
                  <a:cubicBezTo>
                    <a:pt x="859182" y="537141"/>
                    <a:pt x="860022" y="535976"/>
                    <a:pt x="860615" y="534681"/>
                  </a:cubicBezTo>
                  <a:cubicBezTo>
                    <a:pt x="861947" y="531443"/>
                    <a:pt x="860615" y="527347"/>
                    <a:pt x="858045" y="519346"/>
                  </a:cubicBezTo>
                  <a:cubicBezTo>
                    <a:pt x="792283" y="318464"/>
                    <a:pt x="646007" y="270458"/>
                    <a:pt x="646007" y="270458"/>
                  </a:cubicBezTo>
                  <a:cubicBezTo>
                    <a:pt x="738996" y="214770"/>
                    <a:pt x="806859" y="125244"/>
                    <a:pt x="835395" y="20617"/>
                  </a:cubicBezTo>
                  <a:cubicBezTo>
                    <a:pt x="837393" y="12997"/>
                    <a:pt x="838440" y="9187"/>
                    <a:pt x="837013" y="6044"/>
                  </a:cubicBezTo>
                  <a:cubicBezTo>
                    <a:pt x="836408" y="4812"/>
                    <a:pt x="835567" y="3712"/>
                    <a:pt x="834538" y="2805"/>
                  </a:cubicBezTo>
                  <a:cubicBezTo>
                    <a:pt x="831873" y="614"/>
                    <a:pt x="827781" y="614"/>
                    <a:pt x="819692" y="614"/>
                  </a:cubicBezTo>
                  <a:lnTo>
                    <a:pt x="708153" y="614"/>
                  </a:lnTo>
                  <a:cubicBezTo>
                    <a:pt x="704012" y="115"/>
                    <a:pt x="699813" y="571"/>
                    <a:pt x="695876" y="1948"/>
                  </a:cubicBezTo>
                  <a:cubicBezTo>
                    <a:pt x="694822" y="2449"/>
                    <a:pt x="693882" y="3162"/>
                    <a:pt x="693116" y="4043"/>
                  </a:cubicBezTo>
                  <a:cubicBezTo>
                    <a:pt x="690711" y="7816"/>
                    <a:pt x="689183" y="12079"/>
                    <a:pt x="688643" y="16521"/>
                  </a:cubicBezTo>
                  <a:cubicBezTo>
                    <a:pt x="664089" y="116248"/>
                    <a:pt x="556167" y="211212"/>
                    <a:pt x="489643" y="213784"/>
                  </a:cubicBezTo>
                  <a:lnTo>
                    <a:pt x="489643" y="19569"/>
                  </a:lnTo>
                  <a:cubicBezTo>
                    <a:pt x="489643" y="11854"/>
                    <a:pt x="489643" y="8044"/>
                    <a:pt x="487740" y="5282"/>
                  </a:cubicBezTo>
                  <a:cubicBezTo>
                    <a:pt x="486988" y="4148"/>
                    <a:pt x="486018" y="3176"/>
                    <a:pt x="484885" y="2424"/>
                  </a:cubicBezTo>
                  <a:cubicBezTo>
                    <a:pt x="480372" y="559"/>
                    <a:pt x="475444" y="-65"/>
                    <a:pt x="470609" y="614"/>
                  </a:cubicBezTo>
                  <a:lnTo>
                    <a:pt x="368302" y="614"/>
                  </a:lnTo>
                  <a:cubicBezTo>
                    <a:pt x="363499" y="-72"/>
                    <a:pt x="358599" y="554"/>
                    <a:pt x="354122" y="2424"/>
                  </a:cubicBezTo>
                  <a:cubicBezTo>
                    <a:pt x="352989" y="3176"/>
                    <a:pt x="352018" y="4148"/>
                    <a:pt x="351267" y="5282"/>
                  </a:cubicBezTo>
                  <a:cubicBezTo>
                    <a:pt x="349363" y="8044"/>
                    <a:pt x="349363" y="11854"/>
                    <a:pt x="349363" y="19569"/>
                  </a:cubicBezTo>
                  <a:lnTo>
                    <a:pt x="349363" y="375804"/>
                  </a:lnTo>
                  <a:cubicBezTo>
                    <a:pt x="349363" y="375804"/>
                    <a:pt x="177487" y="347134"/>
                    <a:pt x="145891" y="17950"/>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0485789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Титульный слайд раздела">
  <p:cSld name="1_Титульный слайд раздела">
    <p:bg>
      <p:bgPr>
        <a:solidFill>
          <a:schemeClr val="lt1"/>
        </a:solidFill>
        <a:effectLst/>
      </p:bgPr>
    </p:bg>
    <p:spTree>
      <p:nvGrpSpPr>
        <p:cNvPr id="1" name="Shape 69"/>
        <p:cNvGrpSpPr/>
        <p:nvPr/>
      </p:nvGrpSpPr>
      <p:grpSpPr>
        <a:xfrm>
          <a:off x="0" y="0"/>
          <a:ext cx="0" cy="0"/>
          <a:chOff x="0" y="0"/>
          <a:chExt cx="0" cy="0"/>
        </a:xfrm>
      </p:grpSpPr>
      <p:sp>
        <p:nvSpPr>
          <p:cNvPr id="70" name="Google Shape;70;p5"/>
          <p:cNvSpPr txBox="1">
            <a:spLocks noGrp="1"/>
          </p:cNvSpPr>
          <p:nvPr>
            <p:ph type="title"/>
          </p:nvPr>
        </p:nvSpPr>
        <p:spPr>
          <a:xfrm>
            <a:off x="603172" y="1119966"/>
            <a:ext cx="4621372" cy="1828193"/>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6600"/>
              <a:buFont typeface="Play"/>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48503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bg>
      <p:bgPr>
        <a:solidFill>
          <a:schemeClr val="lt1"/>
        </a:solidFill>
        <a:effectLst/>
      </p:bgPr>
    </p:bg>
    <p:spTree>
      <p:nvGrpSpPr>
        <p:cNvPr id="1" name="Shape 140"/>
        <p:cNvGrpSpPr/>
        <p:nvPr/>
      </p:nvGrpSpPr>
      <p:grpSpPr>
        <a:xfrm>
          <a:off x="0" y="0"/>
          <a:ext cx="0" cy="0"/>
          <a:chOff x="0" y="0"/>
          <a:chExt cx="0" cy="0"/>
        </a:xfrm>
      </p:grpSpPr>
      <p:sp>
        <p:nvSpPr>
          <p:cNvPr id="141" name="Google Shape;141;p19"/>
          <p:cNvSpPr txBox="1">
            <a:spLocks noGrp="1"/>
          </p:cNvSpPr>
          <p:nvPr>
            <p:ph type="body" idx="1"/>
          </p:nvPr>
        </p:nvSpPr>
        <p:spPr>
          <a:xfrm>
            <a:off x="658813" y="3307439"/>
            <a:ext cx="10224000" cy="276999"/>
          </a:xfrm>
          <a:prstGeom prst="rect">
            <a:avLst/>
          </a:prstGeom>
          <a:noFill/>
          <a:ln>
            <a:noFill/>
          </a:ln>
        </p:spPr>
        <p:txBody>
          <a:bodyPr spcFirstLastPara="1" wrap="square" lIns="0" tIns="0" rIns="0" bIns="0" anchor="b" anchorCtr="0">
            <a:spAutoFit/>
          </a:bodyPr>
          <a:lstStyle>
            <a:lvl1pPr marL="457200" marR="0" lvl="0" indent="-228600" algn="l">
              <a:lnSpc>
                <a:spcPct val="9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19"/>
          <p:cNvSpPr txBox="1">
            <a:spLocks noGrp="1"/>
          </p:cNvSpPr>
          <p:nvPr>
            <p:ph type="title"/>
          </p:nvPr>
        </p:nvSpPr>
        <p:spPr>
          <a:xfrm>
            <a:off x="622261" y="1052209"/>
            <a:ext cx="10220325" cy="1834990"/>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6600"/>
              <a:buFont typeface="Play"/>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43" name="Google Shape;143;p19"/>
          <p:cNvGrpSpPr/>
          <p:nvPr/>
        </p:nvGrpSpPr>
        <p:grpSpPr>
          <a:xfrm>
            <a:off x="658071" y="5503765"/>
            <a:ext cx="697010" cy="697010"/>
            <a:chOff x="658071" y="5503765"/>
            <a:chExt cx="697010" cy="697010"/>
          </a:xfrm>
        </p:grpSpPr>
        <p:grpSp>
          <p:nvGrpSpPr>
            <p:cNvPr id="144" name="Google Shape;144;p19"/>
            <p:cNvGrpSpPr/>
            <p:nvPr/>
          </p:nvGrpSpPr>
          <p:grpSpPr>
            <a:xfrm>
              <a:off x="658071" y="5503765"/>
              <a:ext cx="697010" cy="697010"/>
              <a:chOff x="5619750" y="2952750"/>
              <a:chExt cx="952500" cy="952500"/>
            </a:xfrm>
          </p:grpSpPr>
          <p:sp>
            <p:nvSpPr>
              <p:cNvPr id="145" name="Google Shape;145;p19"/>
              <p:cNvSpPr/>
              <p:nvPr/>
            </p:nvSpPr>
            <p:spPr>
              <a:xfrm>
                <a:off x="5619750" y="2952750"/>
                <a:ext cx="952500" cy="952500"/>
              </a:xfrm>
              <a:custGeom>
                <a:avLst/>
                <a:gdLst/>
                <a:ahLst/>
                <a:cxnLst/>
                <a:rect l="l" t="t" r="r" b="b"/>
                <a:pathLst>
                  <a:path w="952500" h="952500" extrusionOk="0">
                    <a:moveTo>
                      <a:pt x="0" y="457200"/>
                    </a:moveTo>
                    <a:cubicBezTo>
                      <a:pt x="0" y="241674"/>
                      <a:pt x="0" y="133911"/>
                      <a:pt x="66955" y="66955"/>
                    </a:cubicBezTo>
                    <a:cubicBezTo>
                      <a:pt x="133911" y="0"/>
                      <a:pt x="241674" y="0"/>
                      <a:pt x="457200" y="0"/>
                    </a:cubicBezTo>
                    <a:lnTo>
                      <a:pt x="495300" y="0"/>
                    </a:lnTo>
                    <a:cubicBezTo>
                      <a:pt x="710826" y="0"/>
                      <a:pt x="818589" y="0"/>
                      <a:pt x="885545" y="66955"/>
                    </a:cubicBezTo>
                    <a:cubicBezTo>
                      <a:pt x="952500" y="133911"/>
                      <a:pt x="952500" y="241674"/>
                      <a:pt x="952500" y="457200"/>
                    </a:cubicBezTo>
                    <a:lnTo>
                      <a:pt x="952500" y="495300"/>
                    </a:lnTo>
                    <a:cubicBezTo>
                      <a:pt x="952500" y="710826"/>
                      <a:pt x="952500" y="818589"/>
                      <a:pt x="885545" y="885545"/>
                    </a:cubicBezTo>
                    <a:cubicBezTo>
                      <a:pt x="818589" y="952500"/>
                      <a:pt x="710826" y="952500"/>
                      <a:pt x="495300" y="952500"/>
                    </a:cubicBezTo>
                    <a:lnTo>
                      <a:pt x="457200" y="952500"/>
                    </a:lnTo>
                    <a:cubicBezTo>
                      <a:pt x="241674" y="952500"/>
                      <a:pt x="133911" y="952500"/>
                      <a:pt x="66955" y="885545"/>
                    </a:cubicBezTo>
                    <a:cubicBezTo>
                      <a:pt x="0" y="818589"/>
                      <a:pt x="0" y="710826"/>
                      <a:pt x="0" y="495300"/>
                    </a:cubicBezTo>
                    <a:lnTo>
                      <a:pt x="0" y="4572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6" name="Google Shape;146;p19"/>
              <p:cNvSpPr/>
              <p:nvPr/>
            </p:nvSpPr>
            <p:spPr>
              <a:xfrm>
                <a:off x="5780486" y="3242471"/>
                <a:ext cx="635397" cy="396478"/>
              </a:xfrm>
              <a:custGeom>
                <a:avLst/>
                <a:gdLst/>
                <a:ahLst/>
                <a:cxnLst/>
                <a:rect l="l" t="t" r="r" b="b"/>
                <a:pathLst>
                  <a:path w="635397" h="396478" extrusionOk="0">
                    <a:moveTo>
                      <a:pt x="346075" y="396478"/>
                    </a:moveTo>
                    <a:cubicBezTo>
                      <a:pt x="128984" y="396478"/>
                      <a:pt x="5160" y="247650"/>
                      <a:pt x="0" y="0"/>
                    </a:cubicBezTo>
                    <a:lnTo>
                      <a:pt x="108744" y="0"/>
                    </a:lnTo>
                    <a:cubicBezTo>
                      <a:pt x="112316" y="181768"/>
                      <a:pt x="192483" y="258762"/>
                      <a:pt x="255982" y="274637"/>
                    </a:cubicBezTo>
                    <a:lnTo>
                      <a:pt x="255982" y="0"/>
                    </a:lnTo>
                    <a:lnTo>
                      <a:pt x="358380" y="0"/>
                    </a:lnTo>
                    <a:lnTo>
                      <a:pt x="358380" y="156764"/>
                    </a:lnTo>
                    <a:cubicBezTo>
                      <a:pt x="421086" y="150018"/>
                      <a:pt x="486959" y="78581"/>
                      <a:pt x="509185" y="0"/>
                    </a:cubicBezTo>
                    <a:lnTo>
                      <a:pt x="611581" y="0"/>
                    </a:lnTo>
                    <a:cubicBezTo>
                      <a:pt x="594515" y="96838"/>
                      <a:pt x="523078" y="168274"/>
                      <a:pt x="472278" y="197643"/>
                    </a:cubicBezTo>
                    <a:cubicBezTo>
                      <a:pt x="523078" y="221455"/>
                      <a:pt x="604441" y="283765"/>
                      <a:pt x="635398" y="396478"/>
                    </a:cubicBezTo>
                    <a:lnTo>
                      <a:pt x="522682" y="396478"/>
                    </a:lnTo>
                    <a:cubicBezTo>
                      <a:pt x="498472" y="321072"/>
                      <a:pt x="438152" y="262731"/>
                      <a:pt x="358380" y="254793"/>
                    </a:cubicBezTo>
                    <a:lnTo>
                      <a:pt x="358380" y="396478"/>
                    </a:lnTo>
                    <a:lnTo>
                      <a:pt x="346075" y="3964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47" name="Google Shape;147;p19"/>
            <p:cNvSpPr/>
            <p:nvPr/>
          </p:nvSpPr>
          <p:spPr>
            <a:xfrm>
              <a:off x="775543" y="5715464"/>
              <a:ext cx="463247" cy="290797"/>
            </a:xfrm>
            <a:custGeom>
              <a:avLst/>
              <a:gdLst/>
              <a:ahLst/>
              <a:cxnLst/>
              <a:rect l="l" t="t" r="r" b="b"/>
              <a:pathLst>
                <a:path w="861139" h="540569" extrusionOk="0">
                  <a:moveTo>
                    <a:pt x="145891" y="17950"/>
                  </a:moveTo>
                  <a:cubicBezTo>
                    <a:pt x="146101" y="13261"/>
                    <a:pt x="145084" y="8599"/>
                    <a:pt x="142940" y="4425"/>
                  </a:cubicBezTo>
                  <a:cubicBezTo>
                    <a:pt x="142190" y="3401"/>
                    <a:pt x="141254" y="2529"/>
                    <a:pt x="140181" y="1853"/>
                  </a:cubicBezTo>
                  <a:cubicBezTo>
                    <a:pt x="135948" y="192"/>
                    <a:pt x="131363" y="-365"/>
                    <a:pt x="126857" y="234"/>
                  </a:cubicBezTo>
                  <a:lnTo>
                    <a:pt x="17126" y="233"/>
                  </a:lnTo>
                  <a:cubicBezTo>
                    <a:pt x="9798" y="233"/>
                    <a:pt x="6087" y="233"/>
                    <a:pt x="3612" y="2043"/>
                  </a:cubicBezTo>
                  <a:cubicBezTo>
                    <a:pt x="2570" y="2811"/>
                    <a:pt x="1696" y="3783"/>
                    <a:pt x="1043" y="4901"/>
                  </a:cubicBezTo>
                  <a:cubicBezTo>
                    <a:pt x="-575" y="7568"/>
                    <a:pt x="-99" y="11378"/>
                    <a:pt x="1043" y="18807"/>
                  </a:cubicBezTo>
                  <a:cubicBezTo>
                    <a:pt x="58144" y="517250"/>
                    <a:pt x="345747" y="539063"/>
                    <a:pt x="473369" y="540015"/>
                  </a:cubicBezTo>
                  <a:cubicBezTo>
                    <a:pt x="480031" y="540015"/>
                    <a:pt x="482886" y="540015"/>
                    <a:pt x="485741" y="538396"/>
                  </a:cubicBezTo>
                  <a:cubicBezTo>
                    <a:pt x="486703" y="537720"/>
                    <a:pt x="487540" y="536882"/>
                    <a:pt x="488216" y="535919"/>
                  </a:cubicBezTo>
                  <a:cubicBezTo>
                    <a:pt x="489929" y="533538"/>
                    <a:pt x="489929" y="530109"/>
                    <a:pt x="489929" y="523442"/>
                  </a:cubicBezTo>
                  <a:lnTo>
                    <a:pt x="489929" y="346086"/>
                  </a:lnTo>
                  <a:cubicBezTo>
                    <a:pt x="642200" y="372566"/>
                    <a:pt x="695019" y="485723"/>
                    <a:pt x="708819" y="526109"/>
                  </a:cubicBezTo>
                  <a:cubicBezTo>
                    <a:pt x="709826" y="530186"/>
                    <a:pt x="711603" y="534034"/>
                    <a:pt x="714053" y="537444"/>
                  </a:cubicBezTo>
                  <a:cubicBezTo>
                    <a:pt x="714823" y="538162"/>
                    <a:pt x="715687" y="538771"/>
                    <a:pt x="716623" y="539253"/>
                  </a:cubicBezTo>
                  <a:cubicBezTo>
                    <a:pt x="720403" y="540443"/>
                    <a:pt x="724390" y="540832"/>
                    <a:pt x="728329" y="540396"/>
                  </a:cubicBezTo>
                  <a:lnTo>
                    <a:pt x="842532" y="540396"/>
                  </a:lnTo>
                  <a:cubicBezTo>
                    <a:pt x="851098" y="540396"/>
                    <a:pt x="855475" y="540396"/>
                    <a:pt x="858140" y="538110"/>
                  </a:cubicBezTo>
                  <a:cubicBezTo>
                    <a:pt x="859182" y="537141"/>
                    <a:pt x="860022" y="535976"/>
                    <a:pt x="860615" y="534681"/>
                  </a:cubicBezTo>
                  <a:cubicBezTo>
                    <a:pt x="861947" y="531443"/>
                    <a:pt x="860615" y="527347"/>
                    <a:pt x="858045" y="519346"/>
                  </a:cubicBezTo>
                  <a:cubicBezTo>
                    <a:pt x="792283" y="318464"/>
                    <a:pt x="646007" y="270458"/>
                    <a:pt x="646007" y="270458"/>
                  </a:cubicBezTo>
                  <a:cubicBezTo>
                    <a:pt x="738996" y="214770"/>
                    <a:pt x="806859" y="125244"/>
                    <a:pt x="835395" y="20617"/>
                  </a:cubicBezTo>
                  <a:cubicBezTo>
                    <a:pt x="837393" y="12997"/>
                    <a:pt x="838440" y="9187"/>
                    <a:pt x="837013" y="6044"/>
                  </a:cubicBezTo>
                  <a:cubicBezTo>
                    <a:pt x="836408" y="4812"/>
                    <a:pt x="835567" y="3712"/>
                    <a:pt x="834538" y="2805"/>
                  </a:cubicBezTo>
                  <a:cubicBezTo>
                    <a:pt x="831873" y="614"/>
                    <a:pt x="827781" y="614"/>
                    <a:pt x="819692" y="614"/>
                  </a:cubicBezTo>
                  <a:lnTo>
                    <a:pt x="708153" y="614"/>
                  </a:lnTo>
                  <a:cubicBezTo>
                    <a:pt x="704012" y="115"/>
                    <a:pt x="699813" y="571"/>
                    <a:pt x="695876" y="1948"/>
                  </a:cubicBezTo>
                  <a:cubicBezTo>
                    <a:pt x="694822" y="2449"/>
                    <a:pt x="693882" y="3162"/>
                    <a:pt x="693116" y="4043"/>
                  </a:cubicBezTo>
                  <a:cubicBezTo>
                    <a:pt x="690711" y="7816"/>
                    <a:pt x="689183" y="12079"/>
                    <a:pt x="688643" y="16521"/>
                  </a:cubicBezTo>
                  <a:cubicBezTo>
                    <a:pt x="664089" y="116248"/>
                    <a:pt x="556167" y="211212"/>
                    <a:pt x="489643" y="213784"/>
                  </a:cubicBezTo>
                  <a:lnTo>
                    <a:pt x="489643" y="19569"/>
                  </a:lnTo>
                  <a:cubicBezTo>
                    <a:pt x="489643" y="11854"/>
                    <a:pt x="489643" y="8044"/>
                    <a:pt x="487740" y="5282"/>
                  </a:cubicBezTo>
                  <a:cubicBezTo>
                    <a:pt x="486988" y="4148"/>
                    <a:pt x="486018" y="3176"/>
                    <a:pt x="484885" y="2424"/>
                  </a:cubicBezTo>
                  <a:cubicBezTo>
                    <a:pt x="480372" y="559"/>
                    <a:pt x="475444" y="-65"/>
                    <a:pt x="470609" y="614"/>
                  </a:cubicBezTo>
                  <a:lnTo>
                    <a:pt x="368302" y="614"/>
                  </a:lnTo>
                  <a:cubicBezTo>
                    <a:pt x="363499" y="-72"/>
                    <a:pt x="358599" y="554"/>
                    <a:pt x="354122" y="2424"/>
                  </a:cubicBezTo>
                  <a:cubicBezTo>
                    <a:pt x="352989" y="3176"/>
                    <a:pt x="352018" y="4148"/>
                    <a:pt x="351267" y="5282"/>
                  </a:cubicBezTo>
                  <a:cubicBezTo>
                    <a:pt x="349363" y="8044"/>
                    <a:pt x="349363" y="11854"/>
                    <a:pt x="349363" y="19569"/>
                  </a:cubicBezTo>
                  <a:lnTo>
                    <a:pt x="349363" y="375804"/>
                  </a:lnTo>
                  <a:cubicBezTo>
                    <a:pt x="349363" y="375804"/>
                    <a:pt x="177487" y="347134"/>
                    <a:pt x="145891" y="17950"/>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Пустой слайд">
  <p:cSld name="Пустой слайд">
    <p:spTree>
      <p:nvGrpSpPr>
        <p:cNvPr id="1" name="Shape 14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Заголовок + объект">
  <p:cSld name="Заголовок + объект">
    <p:spTree>
      <p:nvGrpSpPr>
        <p:cNvPr id="1" name="Shape 149"/>
        <p:cNvGrpSpPr/>
        <p:nvPr/>
      </p:nvGrpSpPr>
      <p:grpSpPr>
        <a:xfrm>
          <a:off x="0" y="0"/>
          <a:ext cx="0" cy="0"/>
          <a:chOff x="0" y="0"/>
          <a:chExt cx="0" cy="0"/>
        </a:xfrm>
      </p:grpSpPr>
      <p:sp>
        <p:nvSpPr>
          <p:cNvPr id="150" name="Google Shape;150;p21"/>
          <p:cNvSpPr txBox="1">
            <a:spLocks noGrp="1"/>
          </p:cNvSpPr>
          <p:nvPr>
            <p:ph type="body" idx="1"/>
          </p:nvPr>
        </p:nvSpPr>
        <p:spPr>
          <a:xfrm>
            <a:off x="658813" y="1773238"/>
            <a:ext cx="10874375" cy="4447949"/>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sz="1600"/>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21"/>
          <p:cNvSpPr txBox="1">
            <a:spLocks noGrp="1"/>
          </p:cNvSpPr>
          <p:nvPr>
            <p:ph type="title"/>
          </p:nvPr>
        </p:nvSpPr>
        <p:spPr>
          <a:xfrm>
            <a:off x="677334" y="692150"/>
            <a:ext cx="10855854" cy="64424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21"/>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sz="1000">
                <a:solidFill>
                  <a:srgbClr val="A6A6A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Заголовок в 2 строки + объект">
  <p:cSld name="Заголовок в 2 строки + объект">
    <p:spTree>
      <p:nvGrpSpPr>
        <p:cNvPr id="1" name="Shape 153"/>
        <p:cNvGrpSpPr/>
        <p:nvPr/>
      </p:nvGrpSpPr>
      <p:grpSpPr>
        <a:xfrm>
          <a:off x="0" y="0"/>
          <a:ext cx="0" cy="0"/>
          <a:chOff x="0" y="0"/>
          <a:chExt cx="0" cy="0"/>
        </a:xfrm>
      </p:grpSpPr>
      <p:sp>
        <p:nvSpPr>
          <p:cNvPr id="154" name="Google Shape;154;p22"/>
          <p:cNvSpPr txBox="1">
            <a:spLocks noGrp="1"/>
          </p:cNvSpPr>
          <p:nvPr>
            <p:ph type="body" idx="1"/>
          </p:nvPr>
        </p:nvSpPr>
        <p:spPr>
          <a:xfrm>
            <a:off x="6311901" y="692150"/>
            <a:ext cx="5208586" cy="5545138"/>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800"/>
              <a:buNone/>
              <a:defRPr sz="1800"/>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22"/>
          <p:cNvSpPr txBox="1">
            <a:spLocks noGrp="1"/>
          </p:cNvSpPr>
          <p:nvPr>
            <p:ph type="body" idx="2"/>
          </p:nvPr>
        </p:nvSpPr>
        <p:spPr>
          <a:xfrm>
            <a:off x="671513" y="2040889"/>
            <a:ext cx="5424487" cy="415988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22"/>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sz="1000">
                <a:solidFill>
                  <a:srgbClr val="A6A6A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22"/>
          <p:cNvSpPr txBox="1">
            <a:spLocks noGrp="1"/>
          </p:cNvSpPr>
          <p:nvPr>
            <p:ph type="title"/>
          </p:nvPr>
        </p:nvSpPr>
        <p:spPr>
          <a:xfrm>
            <a:off x="677334" y="692150"/>
            <a:ext cx="5418666" cy="108108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Заголовок + 2 объекта">
  <p:cSld name="Заголовок + 2 объекта">
    <p:spTree>
      <p:nvGrpSpPr>
        <p:cNvPr id="1" name="Shape 158"/>
        <p:cNvGrpSpPr/>
        <p:nvPr/>
      </p:nvGrpSpPr>
      <p:grpSpPr>
        <a:xfrm>
          <a:off x="0" y="0"/>
          <a:ext cx="0" cy="0"/>
          <a:chOff x="0" y="0"/>
          <a:chExt cx="0" cy="0"/>
        </a:xfrm>
      </p:grpSpPr>
      <p:sp>
        <p:nvSpPr>
          <p:cNvPr id="159" name="Google Shape;159;p23"/>
          <p:cNvSpPr txBox="1">
            <a:spLocks noGrp="1"/>
          </p:cNvSpPr>
          <p:nvPr>
            <p:ph type="body" idx="1"/>
          </p:nvPr>
        </p:nvSpPr>
        <p:spPr>
          <a:xfrm>
            <a:off x="677334" y="1773238"/>
            <a:ext cx="5317065" cy="442753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23"/>
          <p:cNvSpPr txBox="1">
            <a:spLocks noGrp="1"/>
          </p:cNvSpPr>
          <p:nvPr>
            <p:ph type="body" idx="2"/>
          </p:nvPr>
        </p:nvSpPr>
        <p:spPr>
          <a:xfrm>
            <a:off x="6197604" y="1773238"/>
            <a:ext cx="5317062" cy="442753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1600"/>
              <a:buNone/>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23"/>
          <p:cNvSpPr txBox="1">
            <a:spLocks noGrp="1"/>
          </p:cNvSpPr>
          <p:nvPr>
            <p:ph type="title"/>
          </p:nvPr>
        </p:nvSpPr>
        <p:spPr>
          <a:xfrm>
            <a:off x="677334" y="692150"/>
            <a:ext cx="10855854" cy="64424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23"/>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sz="1000">
                <a:solidFill>
                  <a:srgbClr val="A6A6A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 фактоид">
  <p:cSld name="1 фактоид">
    <p:bg>
      <p:bgPr>
        <a:solidFill>
          <a:schemeClr val="lt1"/>
        </a:solidFill>
        <a:effectLst/>
      </p:bgPr>
    </p:bg>
    <p:spTree>
      <p:nvGrpSpPr>
        <p:cNvPr id="1" name="Shape 163"/>
        <p:cNvGrpSpPr/>
        <p:nvPr/>
      </p:nvGrpSpPr>
      <p:grpSpPr>
        <a:xfrm>
          <a:off x="0" y="0"/>
          <a:ext cx="0" cy="0"/>
          <a:chOff x="0" y="0"/>
          <a:chExt cx="0" cy="0"/>
        </a:xfrm>
      </p:grpSpPr>
      <p:pic>
        <p:nvPicPr>
          <p:cNvPr id="164" name="Google Shape;164;p24"/>
          <p:cNvPicPr preferRelativeResize="0"/>
          <p:nvPr/>
        </p:nvPicPr>
        <p:blipFill rotWithShape="1">
          <a:blip r:embed="rId2">
            <a:alphaModFix/>
          </a:blip>
          <a:srcRect l="34450" t="19159" r="15833" b="18805"/>
          <a:stretch/>
        </p:blipFill>
        <p:spPr>
          <a:xfrm>
            <a:off x="5939756" y="0"/>
            <a:ext cx="6252244" cy="6857999"/>
          </a:xfrm>
          <a:prstGeom prst="rect">
            <a:avLst/>
          </a:prstGeom>
          <a:noFill/>
          <a:ln>
            <a:noFill/>
          </a:ln>
        </p:spPr>
      </p:pic>
      <p:sp>
        <p:nvSpPr>
          <p:cNvPr id="165" name="Google Shape;165;p24"/>
          <p:cNvSpPr txBox="1">
            <a:spLocks noGrp="1"/>
          </p:cNvSpPr>
          <p:nvPr>
            <p:ph type="body" idx="1"/>
          </p:nvPr>
        </p:nvSpPr>
        <p:spPr>
          <a:xfrm>
            <a:off x="658813" y="4363180"/>
            <a:ext cx="10224000" cy="525228"/>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2400"/>
              <a:buNone/>
              <a:defRPr sz="2400"/>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24"/>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24"/>
          <p:cNvSpPr txBox="1">
            <a:spLocks noGrp="1"/>
          </p:cNvSpPr>
          <p:nvPr>
            <p:ph type="body" idx="2"/>
          </p:nvPr>
        </p:nvSpPr>
        <p:spPr>
          <a:xfrm>
            <a:off x="671513" y="1773238"/>
            <a:ext cx="10223999" cy="2407062"/>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dk1"/>
              </a:buClr>
              <a:buSzPts val="16700"/>
              <a:buNone/>
              <a:defRPr sz="16700" b="1" i="0">
                <a:solidFill>
                  <a:schemeClr val="dk1"/>
                </a:solidFill>
                <a:latin typeface="Play"/>
                <a:ea typeface="Play"/>
                <a:cs typeface="Play"/>
                <a:sym typeface="Play"/>
              </a:defRPr>
            </a:lvl1pPr>
            <a:lvl2pPr marL="914400" lvl="1" indent="-1371600" algn="l">
              <a:lnSpc>
                <a:spcPct val="110000"/>
              </a:lnSpc>
              <a:spcBef>
                <a:spcPts val="500"/>
              </a:spcBef>
              <a:spcAft>
                <a:spcPts val="0"/>
              </a:spcAft>
              <a:buSzPts val="18000"/>
              <a:buChar char="•"/>
              <a:defRPr sz="18000">
                <a:latin typeface="Arial"/>
                <a:ea typeface="Arial"/>
                <a:cs typeface="Arial"/>
                <a:sym typeface="Arial"/>
              </a:defRPr>
            </a:lvl2pPr>
            <a:lvl3pPr marL="1371600" lvl="2" indent="-1371600" algn="l">
              <a:lnSpc>
                <a:spcPct val="110000"/>
              </a:lnSpc>
              <a:spcBef>
                <a:spcPts val="500"/>
              </a:spcBef>
              <a:spcAft>
                <a:spcPts val="0"/>
              </a:spcAft>
              <a:buClr>
                <a:schemeClr val="dk1"/>
              </a:buClr>
              <a:buSzPts val="18000"/>
              <a:buChar char="−"/>
              <a:defRPr sz="18000">
                <a:latin typeface="Arial"/>
                <a:ea typeface="Arial"/>
                <a:cs typeface="Arial"/>
                <a:sym typeface="Arial"/>
              </a:defRPr>
            </a:lvl3pPr>
            <a:lvl4pPr marL="1828800" lvl="3" indent="-1371600" algn="l">
              <a:lnSpc>
                <a:spcPct val="90000"/>
              </a:lnSpc>
              <a:spcBef>
                <a:spcPts val="500"/>
              </a:spcBef>
              <a:spcAft>
                <a:spcPts val="0"/>
              </a:spcAft>
              <a:buClr>
                <a:schemeClr val="dk1"/>
              </a:buClr>
              <a:buSzPts val="18000"/>
              <a:buChar char="•"/>
              <a:defRPr sz="18000">
                <a:latin typeface="Arial"/>
                <a:ea typeface="Arial"/>
                <a:cs typeface="Arial"/>
                <a:sym typeface="Arial"/>
              </a:defRPr>
            </a:lvl4pPr>
            <a:lvl5pPr marL="2286000" lvl="4" indent="-1371600" algn="l">
              <a:lnSpc>
                <a:spcPct val="90000"/>
              </a:lnSpc>
              <a:spcBef>
                <a:spcPts val="500"/>
              </a:spcBef>
              <a:spcAft>
                <a:spcPts val="0"/>
              </a:spcAft>
              <a:buClr>
                <a:schemeClr val="dk1"/>
              </a:buClr>
              <a:buSzPts val="18000"/>
              <a:buChar char="•"/>
              <a:defRPr sz="180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фактоида">
  <p:cSld name="2 фактоида">
    <p:spTree>
      <p:nvGrpSpPr>
        <p:cNvPr id="1" name="Shape 168"/>
        <p:cNvGrpSpPr/>
        <p:nvPr/>
      </p:nvGrpSpPr>
      <p:grpSpPr>
        <a:xfrm>
          <a:off x="0" y="0"/>
          <a:ext cx="0" cy="0"/>
          <a:chOff x="0" y="0"/>
          <a:chExt cx="0" cy="0"/>
        </a:xfrm>
      </p:grpSpPr>
      <p:pic>
        <p:nvPicPr>
          <p:cNvPr id="169" name="Google Shape;169;p25"/>
          <p:cNvPicPr preferRelativeResize="0"/>
          <p:nvPr/>
        </p:nvPicPr>
        <p:blipFill rotWithShape="1">
          <a:blip r:embed="rId2">
            <a:alphaModFix/>
          </a:blip>
          <a:srcRect l="34450" t="19159" r="15833" b="18805"/>
          <a:stretch/>
        </p:blipFill>
        <p:spPr>
          <a:xfrm>
            <a:off x="5939756" y="0"/>
            <a:ext cx="6252244" cy="6857999"/>
          </a:xfrm>
          <a:prstGeom prst="rect">
            <a:avLst/>
          </a:prstGeom>
          <a:noFill/>
          <a:ln>
            <a:noFill/>
          </a:ln>
        </p:spPr>
      </p:pic>
      <p:sp>
        <p:nvSpPr>
          <p:cNvPr id="170" name="Google Shape;170;p25"/>
          <p:cNvSpPr txBox="1">
            <a:spLocks noGrp="1"/>
          </p:cNvSpPr>
          <p:nvPr>
            <p:ph type="body" idx="1"/>
          </p:nvPr>
        </p:nvSpPr>
        <p:spPr>
          <a:xfrm>
            <a:off x="672853" y="3878709"/>
            <a:ext cx="8131144" cy="17671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1500"/>
              <a:buNone/>
              <a:defRPr sz="11500" b="1" i="0">
                <a:solidFill>
                  <a:schemeClr val="dk1"/>
                </a:solidFill>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25"/>
          <p:cNvSpPr txBox="1">
            <a:spLocks noGrp="1"/>
          </p:cNvSpPr>
          <p:nvPr>
            <p:ph type="body" idx="2"/>
          </p:nvPr>
        </p:nvSpPr>
        <p:spPr>
          <a:xfrm>
            <a:off x="672852" y="5715426"/>
            <a:ext cx="8131144" cy="485349"/>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2400"/>
              <a:buNone/>
              <a:defRPr sz="2400"/>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25"/>
          <p:cNvSpPr txBox="1">
            <a:spLocks noGrp="1"/>
          </p:cNvSpPr>
          <p:nvPr>
            <p:ph type="body" idx="3"/>
          </p:nvPr>
        </p:nvSpPr>
        <p:spPr>
          <a:xfrm>
            <a:off x="671514" y="1045518"/>
            <a:ext cx="8131144" cy="17671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1500"/>
              <a:buNone/>
              <a:defRPr sz="11500" b="1" i="0">
                <a:solidFill>
                  <a:schemeClr val="dk1"/>
                </a:solidFill>
                <a:latin typeface="Play"/>
                <a:ea typeface="Play"/>
                <a:cs typeface="Play"/>
                <a:sym typeface="Play"/>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25"/>
          <p:cNvSpPr txBox="1">
            <a:spLocks noGrp="1"/>
          </p:cNvSpPr>
          <p:nvPr>
            <p:ph type="body" idx="4"/>
          </p:nvPr>
        </p:nvSpPr>
        <p:spPr>
          <a:xfrm>
            <a:off x="671513" y="2882235"/>
            <a:ext cx="8131144" cy="485349"/>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dk1"/>
              </a:buClr>
              <a:buSzPts val="2400"/>
              <a:buNone/>
              <a:defRPr sz="2400"/>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25"/>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77334" y="692150"/>
            <a:ext cx="10855854" cy="64424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3600"/>
              <a:buFont typeface="Play"/>
              <a:buNone/>
              <a:defRPr sz="3600" b="0" i="0" u="none" strike="noStrike" cap="none">
                <a:solidFill>
                  <a:schemeClr val="dk2"/>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58813" y="1773238"/>
            <a:ext cx="10855852" cy="4464049"/>
          </a:xfrm>
          <a:prstGeom prst="rect">
            <a:avLst/>
          </a:prstGeom>
          <a:noFill/>
          <a:ln>
            <a:noFill/>
          </a:ln>
        </p:spPr>
        <p:txBody>
          <a:bodyPr spcFirstLastPara="1" wrap="square" lIns="0" tIns="0" rIns="0" bIns="0" anchor="t" anchorCtr="0">
            <a:normAutofit/>
          </a:bodyPr>
          <a:lstStyle>
            <a:lvl1pPr marL="457200" marR="0" lvl="0" indent="-22860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17500" algn="l" rtl="0">
              <a:lnSpc>
                <a:spcPct val="110000"/>
              </a:lnSpc>
              <a:spcBef>
                <a:spcPts val="5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1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671513" y="167981"/>
            <a:ext cx="10874375" cy="241437"/>
          </a:xfrm>
          <a:prstGeom prst="rect">
            <a:avLst/>
          </a:prstGeom>
          <a:noFill/>
          <a:ln>
            <a:noFill/>
          </a:ln>
        </p:spPr>
        <p:txBody>
          <a:bodyPr spcFirstLastPara="1" wrap="square" lIns="0" tIns="45700" rIns="91425" bIns="45700" anchor="t" anchorCtr="0">
            <a:noAutofit/>
          </a:bodyPr>
          <a:lstStyle>
            <a:lvl1pPr marR="0" lvl="0" algn="l" rtl="0">
              <a:spcBef>
                <a:spcPts val="0"/>
              </a:spcBef>
              <a:spcAft>
                <a:spcPts val="0"/>
              </a:spcAft>
              <a:buSzPts val="1400"/>
              <a:buNone/>
              <a:defRPr sz="1000" b="0" i="0" u="none" strike="noStrike" cap="none">
                <a:solidFill>
                  <a:srgbClr val="A6A6A6"/>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grpSp>
        <p:nvGrpSpPr>
          <p:cNvPr id="13" name="Google Shape;13;p1"/>
          <p:cNvGrpSpPr/>
          <p:nvPr/>
        </p:nvGrpSpPr>
        <p:grpSpPr>
          <a:xfrm>
            <a:off x="0" y="-114752"/>
            <a:ext cx="12188148" cy="64309"/>
            <a:chOff x="0" y="1773238"/>
            <a:chExt cx="12188148" cy="735184"/>
          </a:xfrm>
        </p:grpSpPr>
        <p:cxnSp>
          <p:nvCxnSpPr>
            <p:cNvPr id="14" name="Google Shape;14;p1"/>
            <p:cNvCxnSpPr/>
            <p:nvPr/>
          </p:nvCxnSpPr>
          <p:spPr>
            <a:xfrm>
              <a:off x="0"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15" name="Google Shape;15;p1"/>
            <p:cNvCxnSpPr/>
            <p:nvPr/>
          </p:nvCxnSpPr>
          <p:spPr>
            <a:xfrm>
              <a:off x="677119"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16" name="Google Shape;16;p1"/>
            <p:cNvCxnSpPr/>
            <p:nvPr/>
          </p:nvCxnSpPr>
          <p:spPr>
            <a:xfrm>
              <a:off x="1354238"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17" name="Google Shape;17;p1"/>
            <p:cNvCxnSpPr/>
            <p:nvPr/>
          </p:nvCxnSpPr>
          <p:spPr>
            <a:xfrm>
              <a:off x="2031357"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18" name="Google Shape;18;p1"/>
            <p:cNvCxnSpPr/>
            <p:nvPr/>
          </p:nvCxnSpPr>
          <p:spPr>
            <a:xfrm>
              <a:off x="2708476"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19" name="Google Shape;19;p1"/>
            <p:cNvCxnSpPr/>
            <p:nvPr/>
          </p:nvCxnSpPr>
          <p:spPr>
            <a:xfrm>
              <a:off x="3385595"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20" name="Google Shape;20;p1"/>
            <p:cNvCxnSpPr/>
            <p:nvPr/>
          </p:nvCxnSpPr>
          <p:spPr>
            <a:xfrm>
              <a:off x="4062714"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21" name="Google Shape;21;p1"/>
            <p:cNvCxnSpPr/>
            <p:nvPr/>
          </p:nvCxnSpPr>
          <p:spPr>
            <a:xfrm>
              <a:off x="4739833"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22" name="Google Shape;22;p1"/>
            <p:cNvCxnSpPr/>
            <p:nvPr/>
          </p:nvCxnSpPr>
          <p:spPr>
            <a:xfrm>
              <a:off x="5416952"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23" name="Google Shape;23;p1"/>
            <p:cNvCxnSpPr/>
            <p:nvPr/>
          </p:nvCxnSpPr>
          <p:spPr>
            <a:xfrm>
              <a:off x="6094071"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24" name="Google Shape;24;p1"/>
            <p:cNvCxnSpPr/>
            <p:nvPr/>
          </p:nvCxnSpPr>
          <p:spPr>
            <a:xfrm>
              <a:off x="6771190"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25" name="Google Shape;25;p1"/>
            <p:cNvCxnSpPr/>
            <p:nvPr/>
          </p:nvCxnSpPr>
          <p:spPr>
            <a:xfrm>
              <a:off x="7448309"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26" name="Google Shape;26;p1"/>
            <p:cNvCxnSpPr/>
            <p:nvPr/>
          </p:nvCxnSpPr>
          <p:spPr>
            <a:xfrm>
              <a:off x="8125428"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27" name="Google Shape;27;p1"/>
            <p:cNvCxnSpPr/>
            <p:nvPr/>
          </p:nvCxnSpPr>
          <p:spPr>
            <a:xfrm>
              <a:off x="8802547"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28" name="Google Shape;28;p1"/>
            <p:cNvCxnSpPr/>
            <p:nvPr/>
          </p:nvCxnSpPr>
          <p:spPr>
            <a:xfrm>
              <a:off x="9479666"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29" name="Google Shape;29;p1"/>
            <p:cNvCxnSpPr/>
            <p:nvPr/>
          </p:nvCxnSpPr>
          <p:spPr>
            <a:xfrm>
              <a:off x="10156785"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30" name="Google Shape;30;p1"/>
            <p:cNvCxnSpPr/>
            <p:nvPr/>
          </p:nvCxnSpPr>
          <p:spPr>
            <a:xfrm>
              <a:off x="10833904"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31" name="Google Shape;31;p1"/>
            <p:cNvCxnSpPr/>
            <p:nvPr/>
          </p:nvCxnSpPr>
          <p:spPr>
            <a:xfrm>
              <a:off x="11511023"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32" name="Google Shape;32;p1"/>
            <p:cNvCxnSpPr/>
            <p:nvPr/>
          </p:nvCxnSpPr>
          <p:spPr>
            <a:xfrm>
              <a:off x="12188148" y="1773238"/>
              <a:ext cx="0" cy="735184"/>
            </a:xfrm>
            <a:prstGeom prst="straightConnector1">
              <a:avLst/>
            </a:prstGeom>
            <a:noFill/>
            <a:ln w="9525" cap="flat" cmpd="sng">
              <a:solidFill>
                <a:srgbClr val="7F7F7F"/>
              </a:solidFill>
              <a:prstDash val="solid"/>
              <a:miter lim="800000"/>
              <a:headEnd type="none" w="sm" len="sm"/>
              <a:tailEnd type="none" w="sm" len="sm"/>
            </a:ln>
          </p:spPr>
        </p:cxnSp>
      </p:grpSp>
      <p:grpSp>
        <p:nvGrpSpPr>
          <p:cNvPr id="33" name="Google Shape;33;p1"/>
          <p:cNvGrpSpPr/>
          <p:nvPr/>
        </p:nvGrpSpPr>
        <p:grpSpPr>
          <a:xfrm>
            <a:off x="-3" y="6987088"/>
            <a:ext cx="12188148" cy="64309"/>
            <a:chOff x="0" y="1773238"/>
            <a:chExt cx="12188148" cy="735184"/>
          </a:xfrm>
        </p:grpSpPr>
        <p:cxnSp>
          <p:nvCxnSpPr>
            <p:cNvPr id="34" name="Google Shape;34;p1"/>
            <p:cNvCxnSpPr/>
            <p:nvPr/>
          </p:nvCxnSpPr>
          <p:spPr>
            <a:xfrm>
              <a:off x="0"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35" name="Google Shape;35;p1"/>
            <p:cNvCxnSpPr/>
            <p:nvPr/>
          </p:nvCxnSpPr>
          <p:spPr>
            <a:xfrm>
              <a:off x="677119"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36" name="Google Shape;36;p1"/>
            <p:cNvCxnSpPr/>
            <p:nvPr/>
          </p:nvCxnSpPr>
          <p:spPr>
            <a:xfrm>
              <a:off x="1354238"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37" name="Google Shape;37;p1"/>
            <p:cNvCxnSpPr/>
            <p:nvPr/>
          </p:nvCxnSpPr>
          <p:spPr>
            <a:xfrm>
              <a:off x="2031357"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38" name="Google Shape;38;p1"/>
            <p:cNvCxnSpPr/>
            <p:nvPr/>
          </p:nvCxnSpPr>
          <p:spPr>
            <a:xfrm>
              <a:off x="2708476"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39" name="Google Shape;39;p1"/>
            <p:cNvCxnSpPr/>
            <p:nvPr/>
          </p:nvCxnSpPr>
          <p:spPr>
            <a:xfrm>
              <a:off x="3385595"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40" name="Google Shape;40;p1"/>
            <p:cNvCxnSpPr/>
            <p:nvPr/>
          </p:nvCxnSpPr>
          <p:spPr>
            <a:xfrm>
              <a:off x="4062714"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41" name="Google Shape;41;p1"/>
            <p:cNvCxnSpPr/>
            <p:nvPr/>
          </p:nvCxnSpPr>
          <p:spPr>
            <a:xfrm>
              <a:off x="4739833"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42" name="Google Shape;42;p1"/>
            <p:cNvCxnSpPr/>
            <p:nvPr/>
          </p:nvCxnSpPr>
          <p:spPr>
            <a:xfrm>
              <a:off x="5416952"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43" name="Google Shape;43;p1"/>
            <p:cNvCxnSpPr/>
            <p:nvPr/>
          </p:nvCxnSpPr>
          <p:spPr>
            <a:xfrm>
              <a:off x="6094071"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44" name="Google Shape;44;p1"/>
            <p:cNvCxnSpPr/>
            <p:nvPr/>
          </p:nvCxnSpPr>
          <p:spPr>
            <a:xfrm>
              <a:off x="6771190"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45" name="Google Shape;45;p1"/>
            <p:cNvCxnSpPr/>
            <p:nvPr/>
          </p:nvCxnSpPr>
          <p:spPr>
            <a:xfrm>
              <a:off x="7448309"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46" name="Google Shape;46;p1"/>
            <p:cNvCxnSpPr/>
            <p:nvPr/>
          </p:nvCxnSpPr>
          <p:spPr>
            <a:xfrm>
              <a:off x="8125428"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47" name="Google Shape;47;p1"/>
            <p:cNvCxnSpPr/>
            <p:nvPr/>
          </p:nvCxnSpPr>
          <p:spPr>
            <a:xfrm>
              <a:off x="8802547"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48" name="Google Shape;48;p1"/>
            <p:cNvCxnSpPr/>
            <p:nvPr/>
          </p:nvCxnSpPr>
          <p:spPr>
            <a:xfrm>
              <a:off x="9479666"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49" name="Google Shape;49;p1"/>
            <p:cNvCxnSpPr/>
            <p:nvPr/>
          </p:nvCxnSpPr>
          <p:spPr>
            <a:xfrm>
              <a:off x="10156785"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50" name="Google Shape;50;p1"/>
            <p:cNvCxnSpPr/>
            <p:nvPr/>
          </p:nvCxnSpPr>
          <p:spPr>
            <a:xfrm>
              <a:off x="10833904"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51" name="Google Shape;51;p1"/>
            <p:cNvCxnSpPr/>
            <p:nvPr/>
          </p:nvCxnSpPr>
          <p:spPr>
            <a:xfrm>
              <a:off x="11511023" y="1773238"/>
              <a:ext cx="0" cy="735184"/>
            </a:xfrm>
            <a:prstGeom prst="straightConnector1">
              <a:avLst/>
            </a:prstGeom>
            <a:noFill/>
            <a:ln w="9525" cap="flat" cmpd="sng">
              <a:solidFill>
                <a:srgbClr val="7F7F7F"/>
              </a:solidFill>
              <a:prstDash val="solid"/>
              <a:miter lim="800000"/>
              <a:headEnd type="none" w="sm" len="sm"/>
              <a:tailEnd type="none" w="sm" len="sm"/>
            </a:ln>
          </p:spPr>
        </p:cxnSp>
        <p:cxnSp>
          <p:nvCxnSpPr>
            <p:cNvPr id="52" name="Google Shape;52;p1"/>
            <p:cNvCxnSpPr/>
            <p:nvPr/>
          </p:nvCxnSpPr>
          <p:spPr>
            <a:xfrm>
              <a:off x="12188148" y="1773238"/>
              <a:ext cx="0" cy="735184"/>
            </a:xfrm>
            <a:prstGeom prst="straightConnector1">
              <a:avLst/>
            </a:prstGeom>
            <a:noFill/>
            <a:ln w="9525" cap="flat" cmpd="sng">
              <a:solidFill>
                <a:srgbClr val="7F7F7F"/>
              </a:solidFill>
              <a:prstDash val="solid"/>
              <a:miter lim="800000"/>
              <a:headEnd type="none" w="sm" len="sm"/>
              <a:tailEnd type="none" w="sm" len="sm"/>
            </a:ln>
          </p:spPr>
        </p:cxnSp>
      </p:grpSp>
    </p:spTree>
  </p:cSld>
  <p:clrMap bg1="lt1" tx1="dk1" bg2="dk2" tx2="lt2" accent1="accent1" accent2="accent2" accent3="accent3" accent4="accent4" accent5="accent5" accent6="accent6" hlink="hlink" folHlink="folHlink"/>
  <p:sldLayoutIdLst>
    <p:sldLayoutId id="2147483648" r:id="rId1"/>
    <p:sldLayoutId id="214748365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703" r:id="rId28"/>
    <p:sldLayoutId id="2147483704"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15">
          <p15:clr>
            <a:srgbClr val="FDE53C"/>
          </p15:clr>
        </p15:guide>
        <p15:guide id="2" pos="7265">
          <p15:clr>
            <a:srgbClr val="FDE53C"/>
          </p15:clr>
        </p15:guide>
        <p15:guide id="3" orient="horz" pos="3906">
          <p15:clr>
            <a:srgbClr val="FDE53C"/>
          </p15:clr>
        </p15:guide>
        <p15:guide id="4" pos="5110">
          <p15:clr>
            <a:srgbClr val="FDE53C"/>
          </p15:clr>
        </p15:guide>
        <p15:guide id="5" pos="2547">
          <p15:clr>
            <a:srgbClr val="FDE53C"/>
          </p15:clr>
        </p15:guide>
        <p15:guide id="6" pos="3840">
          <p15:clr>
            <a:srgbClr val="FDE53C"/>
          </p15:clr>
        </p15:guide>
        <p15:guide id="7" orient="horz" pos="436">
          <p15:clr>
            <a:srgbClr val="FDE53C"/>
          </p15:clr>
        </p15:guide>
        <p15:guide id="8" orient="horz" pos="1117">
          <p15:clr>
            <a:srgbClr val="FDE53C"/>
          </p15:clr>
        </p15:guide>
        <p15:guide id="9" pos="2116">
          <p15:clr>
            <a:srgbClr val="FDE53C"/>
          </p15:clr>
        </p15:guide>
        <p15:guide id="10" pos="5541">
          <p15:clr>
            <a:srgbClr val="FDE53C"/>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developer.android.com/kotlin/flow"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hyperlink" Target="https://developer.android.com/topic/architecture"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iB2N8aqwtxc"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hyperlink" Target="https://leon-wtf.github.io/doc/java-concurrency-in-practice.pdf" TargetMode="External"/><Relationship Id="rId4" Type="http://schemas.openxmlformats.org/officeDocument/2006/relationships/hyperlink" Target="https://www.youtube.com/watch?v=iqatGX1HmP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4"/>
          <p:cNvSpPr txBox="1">
            <a:spLocks noGrp="1"/>
          </p:cNvSpPr>
          <p:nvPr>
            <p:ph type="body" idx="1"/>
          </p:nvPr>
        </p:nvSpPr>
        <p:spPr>
          <a:xfrm>
            <a:off x="658813" y="3546050"/>
            <a:ext cx="10223500" cy="637097"/>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chemeClr val="lt1"/>
              </a:buClr>
              <a:buSzPts val="2000"/>
              <a:buFont typeface="Arial"/>
              <a:buNone/>
            </a:pPr>
            <a:r>
              <a:rPr lang="ru-RU" dirty="0"/>
              <a:t>Павел Галанин</a:t>
            </a:r>
          </a:p>
          <a:p>
            <a:pPr marL="0" marR="0" lvl="0" indent="0" algn="l" rtl="0">
              <a:lnSpc>
                <a:spcPct val="90000"/>
              </a:lnSpc>
              <a:spcBef>
                <a:spcPts val="0"/>
              </a:spcBef>
              <a:spcAft>
                <a:spcPts val="0"/>
              </a:spcAft>
              <a:buClr>
                <a:schemeClr val="lt1"/>
              </a:buClr>
              <a:buSzPts val="2000"/>
              <a:buFont typeface="Arial"/>
              <a:buNone/>
            </a:pPr>
            <a:endParaRPr lang="ru-RU" sz="500" dirty="0"/>
          </a:p>
          <a:p>
            <a:pPr marL="0" marR="0" lvl="0" indent="0" algn="l" rtl="0">
              <a:lnSpc>
                <a:spcPct val="90000"/>
              </a:lnSpc>
              <a:spcBef>
                <a:spcPts val="0"/>
              </a:spcBef>
              <a:spcAft>
                <a:spcPts val="0"/>
              </a:spcAft>
              <a:buClr>
                <a:schemeClr val="lt1"/>
              </a:buClr>
              <a:buSzPts val="2000"/>
              <a:buFont typeface="Arial"/>
              <a:buNone/>
            </a:pPr>
            <a:r>
              <a:rPr lang="ru-RU" dirty="0"/>
              <a:t>Весна 2024</a:t>
            </a:r>
            <a:endParaRPr dirty="0"/>
          </a:p>
        </p:txBody>
      </p:sp>
      <p:sp>
        <p:nvSpPr>
          <p:cNvPr id="363" name="Google Shape;363;p44"/>
          <p:cNvSpPr txBox="1">
            <a:spLocks noGrp="1"/>
          </p:cNvSpPr>
          <p:nvPr>
            <p:ph type="title"/>
          </p:nvPr>
        </p:nvSpPr>
        <p:spPr>
          <a:xfrm>
            <a:off x="622300" y="1391818"/>
            <a:ext cx="10220325" cy="1828193"/>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lt1"/>
              </a:buClr>
              <a:buSzPts val="6600"/>
              <a:buFont typeface="Play"/>
              <a:buNone/>
            </a:pPr>
            <a:r>
              <a:rPr lang="ru-RU" dirty="0"/>
              <a:t>Многопоточность</a:t>
            </a:r>
            <a:br>
              <a:rPr lang="ru-RU" dirty="0"/>
            </a:br>
            <a:r>
              <a:rPr lang="en-US" dirty="0"/>
              <a:t>Advanced</a:t>
            </a:r>
            <a:endParaRPr lang="ru-R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ru-RU" dirty="0"/>
              <a:t>Действия синхронизации</a:t>
            </a:r>
            <a:br>
              <a:rPr lang="ru-RU" dirty="0"/>
            </a:br>
            <a:r>
              <a:rPr lang="en-US" dirty="0"/>
              <a:t>Synchronization actions</a:t>
            </a:r>
            <a:r>
              <a:rPr lang="ru-RU" dirty="0"/>
              <a:t>, </a:t>
            </a:r>
            <a:r>
              <a:rPr lang="en-US" dirty="0"/>
              <a:t>SA</a:t>
            </a:r>
            <a:endParaRPr dirty="0"/>
          </a:p>
        </p:txBody>
      </p:sp>
      <p:grpSp>
        <p:nvGrpSpPr>
          <p:cNvPr id="2" name="Google Shape;1248;p78">
            <a:extLst>
              <a:ext uri="{FF2B5EF4-FFF2-40B4-BE49-F238E27FC236}">
                <a16:creationId xmlns:a16="http://schemas.microsoft.com/office/drawing/2014/main" id="{1382AB99-3CD3-1647-F647-497E5F715587}"/>
              </a:ext>
            </a:extLst>
          </p:cNvPr>
          <p:cNvGrpSpPr/>
          <p:nvPr/>
        </p:nvGrpSpPr>
        <p:grpSpPr>
          <a:xfrm>
            <a:off x="1060106" y="3248236"/>
            <a:ext cx="4170800" cy="3486340"/>
            <a:chOff x="1029589" y="3048293"/>
            <a:chExt cx="3853627" cy="3221219"/>
          </a:xfrm>
        </p:grpSpPr>
        <p:sp>
          <p:nvSpPr>
            <p:cNvPr id="3" name="Google Shape;1249;p78">
              <a:extLst>
                <a:ext uri="{FF2B5EF4-FFF2-40B4-BE49-F238E27FC236}">
                  <a16:creationId xmlns:a16="http://schemas.microsoft.com/office/drawing/2014/main" id="{3403B7FB-C1E0-9811-C653-13409349CB66}"/>
                </a:ext>
              </a:extLst>
            </p:cNvPr>
            <p:cNvSpPr txBox="1"/>
            <p:nvPr/>
          </p:nvSpPr>
          <p:spPr>
            <a:xfrm>
              <a:off x="1041470" y="3048293"/>
              <a:ext cx="3195673" cy="710726"/>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sp>
          <p:nvSpPr>
            <p:cNvPr id="4" name="Google Shape;1250;p78">
              <a:extLst>
                <a:ext uri="{FF2B5EF4-FFF2-40B4-BE49-F238E27FC236}">
                  <a16:creationId xmlns:a16="http://schemas.microsoft.com/office/drawing/2014/main" id="{F40805D5-CB13-926A-4F8E-715884DB8D88}"/>
                </a:ext>
              </a:extLst>
            </p:cNvPr>
            <p:cNvSpPr txBox="1"/>
            <p:nvPr/>
          </p:nvSpPr>
          <p:spPr>
            <a:xfrm>
              <a:off x="1029589" y="4248340"/>
              <a:ext cx="3853627" cy="2021172"/>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grpSp>
      <p:pic>
        <p:nvPicPr>
          <p:cNvPr id="7" name="Picture 6" descr="A screenshot of a computer program&#10;&#10;Description automatically generated">
            <a:extLst>
              <a:ext uri="{FF2B5EF4-FFF2-40B4-BE49-F238E27FC236}">
                <a16:creationId xmlns:a16="http://schemas.microsoft.com/office/drawing/2014/main" id="{F761B4A3-98EB-5A31-A781-683C3244AF90}"/>
              </a:ext>
            </a:extLst>
          </p:cNvPr>
          <p:cNvPicPr>
            <a:picLocks noChangeAspect="1"/>
          </p:cNvPicPr>
          <p:nvPr/>
        </p:nvPicPr>
        <p:blipFill rotWithShape="1">
          <a:blip r:embed="rId3"/>
          <a:srcRect l="2631" t="39350"/>
          <a:stretch/>
        </p:blipFill>
        <p:spPr>
          <a:xfrm>
            <a:off x="5431539" y="2406111"/>
            <a:ext cx="6555214" cy="2493827"/>
          </a:xfrm>
          <a:prstGeom prst="rect">
            <a:avLst/>
          </a:prstGeom>
        </p:spPr>
      </p:pic>
      <p:sp>
        <p:nvSpPr>
          <p:cNvPr id="10" name="TextBox 9">
            <a:extLst>
              <a:ext uri="{FF2B5EF4-FFF2-40B4-BE49-F238E27FC236}">
                <a16:creationId xmlns:a16="http://schemas.microsoft.com/office/drawing/2014/main" id="{7C334E70-6E8F-09C6-A4E1-F8C2E3E3594B}"/>
              </a:ext>
            </a:extLst>
          </p:cNvPr>
          <p:cNvSpPr txBox="1"/>
          <p:nvPr/>
        </p:nvSpPr>
        <p:spPr>
          <a:xfrm>
            <a:off x="677333" y="3032682"/>
            <a:ext cx="4553573" cy="1200329"/>
          </a:xfrm>
          <a:prstGeom prst="rect">
            <a:avLst/>
          </a:prstGeom>
          <a:noFill/>
        </p:spPr>
        <p:txBody>
          <a:bodyPr wrap="square" rtlCol="0">
            <a:spAutoFit/>
          </a:bodyPr>
          <a:lstStyle/>
          <a:p>
            <a:r>
              <a:rPr lang="ru-RU" sz="2400" dirty="0"/>
              <a:t>Определяем специальные операции - </a:t>
            </a:r>
            <a:r>
              <a:rPr lang="ru-RU" sz="2400" dirty="0">
                <a:solidFill>
                  <a:schemeClr val="bg2"/>
                </a:solidFill>
              </a:rPr>
              <a:t>действия синхронизации</a:t>
            </a:r>
            <a:r>
              <a:rPr lang="ru-RU" sz="2400" dirty="0"/>
              <a:t>:</a:t>
            </a:r>
            <a:endParaRPr lang="en-RU" sz="2400" dirty="0"/>
          </a:p>
        </p:txBody>
      </p:sp>
    </p:spTree>
    <p:extLst>
      <p:ext uri="{BB962C8B-B14F-4D97-AF65-F5344CB8AC3E}">
        <p14:creationId xmlns:p14="http://schemas.microsoft.com/office/powerpoint/2010/main" val="1965532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en-US" dirty="0"/>
              <a:t>Synchronization Order, SO</a:t>
            </a:r>
            <a:endParaRPr dirty="0"/>
          </a:p>
        </p:txBody>
      </p:sp>
      <p:grpSp>
        <p:nvGrpSpPr>
          <p:cNvPr id="2" name="Google Shape;1248;p78">
            <a:extLst>
              <a:ext uri="{FF2B5EF4-FFF2-40B4-BE49-F238E27FC236}">
                <a16:creationId xmlns:a16="http://schemas.microsoft.com/office/drawing/2014/main" id="{1382AB99-3CD3-1647-F647-497E5F715587}"/>
              </a:ext>
            </a:extLst>
          </p:cNvPr>
          <p:cNvGrpSpPr/>
          <p:nvPr/>
        </p:nvGrpSpPr>
        <p:grpSpPr>
          <a:xfrm>
            <a:off x="1060106" y="3248236"/>
            <a:ext cx="4170800" cy="3486340"/>
            <a:chOff x="1029589" y="3048293"/>
            <a:chExt cx="3853627" cy="3221219"/>
          </a:xfrm>
        </p:grpSpPr>
        <p:sp>
          <p:nvSpPr>
            <p:cNvPr id="3" name="Google Shape;1249;p78">
              <a:extLst>
                <a:ext uri="{FF2B5EF4-FFF2-40B4-BE49-F238E27FC236}">
                  <a16:creationId xmlns:a16="http://schemas.microsoft.com/office/drawing/2014/main" id="{3403B7FB-C1E0-9811-C653-13409349CB66}"/>
                </a:ext>
              </a:extLst>
            </p:cNvPr>
            <p:cNvSpPr txBox="1"/>
            <p:nvPr/>
          </p:nvSpPr>
          <p:spPr>
            <a:xfrm>
              <a:off x="1041470" y="3048293"/>
              <a:ext cx="3195673" cy="710726"/>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sp>
          <p:nvSpPr>
            <p:cNvPr id="4" name="Google Shape;1250;p78">
              <a:extLst>
                <a:ext uri="{FF2B5EF4-FFF2-40B4-BE49-F238E27FC236}">
                  <a16:creationId xmlns:a16="http://schemas.microsoft.com/office/drawing/2014/main" id="{F40805D5-CB13-926A-4F8E-715884DB8D88}"/>
                </a:ext>
              </a:extLst>
            </p:cNvPr>
            <p:cNvSpPr txBox="1"/>
            <p:nvPr/>
          </p:nvSpPr>
          <p:spPr>
            <a:xfrm>
              <a:off x="1029589" y="4248340"/>
              <a:ext cx="3853627" cy="2021172"/>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grpSp>
      <p:sp>
        <p:nvSpPr>
          <p:cNvPr id="6" name="TextBox 5">
            <a:extLst>
              <a:ext uri="{FF2B5EF4-FFF2-40B4-BE49-F238E27FC236}">
                <a16:creationId xmlns:a16="http://schemas.microsoft.com/office/drawing/2014/main" id="{132A68C8-DBB1-B316-441A-13BE493C0D9C}"/>
              </a:ext>
            </a:extLst>
          </p:cNvPr>
          <p:cNvSpPr txBox="1"/>
          <p:nvPr/>
        </p:nvSpPr>
        <p:spPr>
          <a:xfrm>
            <a:off x="677333" y="2141574"/>
            <a:ext cx="10037559" cy="3416320"/>
          </a:xfrm>
          <a:prstGeom prst="rect">
            <a:avLst/>
          </a:prstGeom>
          <a:noFill/>
        </p:spPr>
        <p:txBody>
          <a:bodyPr wrap="square" rtlCol="0">
            <a:spAutoFit/>
          </a:bodyPr>
          <a:lstStyle/>
          <a:p>
            <a:r>
              <a:rPr lang="en-GB" sz="2400" dirty="0">
                <a:solidFill>
                  <a:schemeClr val="accent3"/>
                </a:solidFill>
              </a:rPr>
              <a:t>Synchronization Order</a:t>
            </a:r>
            <a:r>
              <a:rPr lang="en-GB" sz="2400" dirty="0"/>
              <a:t>: </a:t>
            </a:r>
            <a:r>
              <a:rPr lang="ru-RU" sz="2400" dirty="0"/>
              <a:t>порядок гарантируется </a:t>
            </a:r>
            <a:r>
              <a:rPr lang="ru-RU" sz="2400" dirty="0">
                <a:solidFill>
                  <a:schemeClr val="bg2"/>
                </a:solidFill>
              </a:rPr>
              <a:t>не для всех</a:t>
            </a:r>
            <a:r>
              <a:rPr lang="ru-RU" sz="2400" dirty="0"/>
              <a:t>, а только для отдельных операций - </a:t>
            </a:r>
            <a:r>
              <a:rPr lang="ru-RU" sz="2400" dirty="0">
                <a:solidFill>
                  <a:schemeClr val="bg2"/>
                </a:solidFill>
              </a:rPr>
              <a:t>действий синхронизации</a:t>
            </a:r>
            <a:r>
              <a:rPr lang="en-US" sz="2400" dirty="0"/>
              <a:t>.</a:t>
            </a:r>
          </a:p>
          <a:p>
            <a:endParaRPr lang="en-US" sz="2400" dirty="0"/>
          </a:p>
          <a:p>
            <a:endParaRPr lang="en-US" sz="2400" dirty="0"/>
          </a:p>
          <a:p>
            <a:r>
              <a:rPr lang="ru-RU" sz="2400" dirty="0"/>
              <a:t>Все </a:t>
            </a:r>
            <a:r>
              <a:rPr lang="ru-RU" sz="2400" dirty="0" err="1"/>
              <a:t>треды</a:t>
            </a:r>
            <a:r>
              <a:rPr lang="ru-RU" sz="2400" dirty="0"/>
              <a:t> видят один и тот же порядок между действиями синхронизации.</a:t>
            </a:r>
          </a:p>
          <a:p>
            <a:r>
              <a:rPr lang="ru-RU" sz="2400" dirty="0">
                <a:solidFill>
                  <a:schemeClr val="accent1"/>
                </a:solidFill>
              </a:rPr>
              <a:t>Но</a:t>
            </a:r>
            <a:r>
              <a:rPr lang="ru-RU" sz="2400" dirty="0"/>
              <a:t> не между любыми действиями синхронизации, а по некоторым </a:t>
            </a:r>
            <a:r>
              <a:rPr lang="ru-RU" sz="2400" dirty="0">
                <a:solidFill>
                  <a:schemeClr val="accent1"/>
                </a:solidFill>
              </a:rPr>
              <a:t>правилам</a:t>
            </a:r>
            <a:r>
              <a:rPr lang="ru-RU" sz="2400" dirty="0"/>
              <a:t> </a:t>
            </a:r>
            <a:r>
              <a:rPr lang="en-US" sz="2400" dirty="0">
                <a:sym typeface="Wingdings" pitchFamily="2" charset="2"/>
              </a:rPr>
              <a:t></a:t>
            </a:r>
            <a:endParaRPr lang="en-RU" sz="2400" dirty="0"/>
          </a:p>
          <a:p>
            <a:endParaRPr lang="en-RU" sz="2400" dirty="0"/>
          </a:p>
        </p:txBody>
      </p:sp>
    </p:spTree>
    <p:extLst>
      <p:ext uri="{BB962C8B-B14F-4D97-AF65-F5344CB8AC3E}">
        <p14:creationId xmlns:p14="http://schemas.microsoft.com/office/powerpoint/2010/main" val="388824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en-US" dirty="0"/>
              <a:t>Happens-before, HB</a:t>
            </a:r>
            <a:endParaRPr dirty="0"/>
          </a:p>
        </p:txBody>
      </p:sp>
      <p:sp>
        <p:nvSpPr>
          <p:cNvPr id="6" name="TextBox 5">
            <a:extLst>
              <a:ext uri="{FF2B5EF4-FFF2-40B4-BE49-F238E27FC236}">
                <a16:creationId xmlns:a16="http://schemas.microsoft.com/office/drawing/2014/main" id="{20EDD76D-D9C6-7E8A-433A-4F8498AB0768}"/>
              </a:ext>
            </a:extLst>
          </p:cNvPr>
          <p:cNvSpPr txBox="1"/>
          <p:nvPr/>
        </p:nvSpPr>
        <p:spPr>
          <a:xfrm>
            <a:off x="677333" y="1390178"/>
            <a:ext cx="7229538" cy="5740033"/>
          </a:xfrm>
          <a:prstGeom prst="rect">
            <a:avLst/>
          </a:prstGeom>
          <a:noFill/>
        </p:spPr>
        <p:txBody>
          <a:bodyPr wrap="square" rtlCol="0">
            <a:spAutoFit/>
          </a:bodyPr>
          <a:lstStyle/>
          <a:p>
            <a:r>
              <a:rPr lang="ru-RU" sz="1800" dirty="0">
                <a:solidFill>
                  <a:schemeClr val="accent1"/>
                </a:solidFill>
              </a:rPr>
              <a:t>Если </a:t>
            </a:r>
            <a:r>
              <a:rPr lang="en-US" sz="1800" dirty="0">
                <a:solidFill>
                  <a:schemeClr val="accent1"/>
                </a:solidFill>
              </a:rPr>
              <a:t>X happens-before Y, </a:t>
            </a:r>
            <a:r>
              <a:rPr lang="ru-RU" sz="1800" dirty="0">
                <a:solidFill>
                  <a:schemeClr val="accent1"/>
                </a:solidFill>
              </a:rPr>
              <a:t>то </a:t>
            </a:r>
            <a:r>
              <a:rPr lang="en-US" sz="1800" dirty="0">
                <a:solidFill>
                  <a:schemeClr val="accent1"/>
                </a:solidFill>
              </a:rPr>
              <a:t>Y </a:t>
            </a:r>
            <a:r>
              <a:rPr lang="ru-RU" sz="1800" dirty="0">
                <a:solidFill>
                  <a:schemeClr val="accent1"/>
                </a:solidFill>
              </a:rPr>
              <a:t>будет видеть результат </a:t>
            </a:r>
            <a:r>
              <a:rPr lang="en-US" sz="1800" dirty="0">
                <a:solidFill>
                  <a:schemeClr val="accent1"/>
                </a:solidFill>
              </a:rPr>
              <a:t>X.</a:t>
            </a:r>
          </a:p>
          <a:p>
            <a:endParaRPr lang="ru-RU" sz="1600" dirty="0"/>
          </a:p>
          <a:p>
            <a:endParaRPr lang="en-US" sz="1600" dirty="0"/>
          </a:p>
          <a:p>
            <a:pPr marL="285750" indent="-285750">
              <a:buFont typeface="Arial" panose="020B0604020202020204" pitchFamily="34" charset="0"/>
              <a:buChar char="•"/>
            </a:pPr>
            <a:r>
              <a:rPr lang="en-US" sz="1600" dirty="0"/>
              <a:t>Program order</a:t>
            </a:r>
            <a:r>
              <a:rPr lang="ru-RU" sz="1600" dirty="0"/>
              <a:t>: каждое действие потока </a:t>
            </a:r>
            <a:r>
              <a:rPr lang="en-US" sz="1600" dirty="0"/>
              <a:t>happens-before</a:t>
            </a:r>
            <a:r>
              <a:rPr lang="ru-RU" sz="1600" dirty="0"/>
              <a:t> любого действия, которое идёт позже по порядку программы</a:t>
            </a:r>
            <a:r>
              <a:rPr lang="en-US" sz="1600" dirty="0"/>
              <a:t> </a:t>
            </a:r>
            <a:r>
              <a:rPr lang="ru-RU" sz="1600" dirty="0"/>
              <a:t>в этом потоке.</a:t>
            </a:r>
          </a:p>
          <a:p>
            <a:endParaRPr lang="ru-RU" sz="1600" dirty="0"/>
          </a:p>
          <a:p>
            <a:pPr marL="285750" indent="-285750">
              <a:buFont typeface="Arial" panose="020B0604020202020204" pitchFamily="34" charset="0"/>
              <a:buChar char="•"/>
            </a:pPr>
            <a:r>
              <a:rPr lang="ru-RU" sz="1600" dirty="0"/>
              <a:t>Правило </a:t>
            </a:r>
            <a:r>
              <a:rPr lang="ru-RU" sz="1600" dirty="0">
                <a:solidFill>
                  <a:schemeClr val="accent1"/>
                </a:solidFill>
              </a:rPr>
              <a:t>блокировки монитора</a:t>
            </a:r>
            <a:r>
              <a:rPr lang="ru-RU" sz="1600" dirty="0"/>
              <a:t>: разблокировка монитора </a:t>
            </a:r>
            <a:r>
              <a:rPr lang="en-US" sz="1600" dirty="0"/>
              <a:t>happens-before</a:t>
            </a:r>
            <a:r>
              <a:rPr lang="ru-RU" sz="1600" dirty="0"/>
              <a:t> любого последовательного получения блокировки на </a:t>
            </a:r>
            <a:r>
              <a:rPr lang="ru-RU" sz="1600" b="1" dirty="0"/>
              <a:t>этом же </a:t>
            </a:r>
            <a:r>
              <a:rPr lang="ru-RU" sz="1600" dirty="0"/>
              <a:t>мониторе.</a:t>
            </a:r>
          </a:p>
          <a:p>
            <a:endParaRPr lang="ru-RU" sz="1600" dirty="0"/>
          </a:p>
          <a:p>
            <a:pPr marL="285750" indent="-285750">
              <a:buFont typeface="Arial" panose="020B0604020202020204" pitchFamily="34" charset="0"/>
              <a:buChar char="•"/>
            </a:pPr>
            <a:r>
              <a:rPr lang="ru-RU" sz="1600" dirty="0"/>
              <a:t>Правило </a:t>
            </a:r>
            <a:r>
              <a:rPr lang="en-GB" sz="1600" dirty="0">
                <a:solidFill>
                  <a:schemeClr val="accent1"/>
                </a:solidFill>
              </a:rPr>
              <a:t>volatile-</a:t>
            </a:r>
            <a:r>
              <a:rPr lang="ru-RU" sz="1600" dirty="0">
                <a:solidFill>
                  <a:schemeClr val="accent1"/>
                </a:solidFill>
              </a:rPr>
              <a:t>переменной</a:t>
            </a:r>
            <a:r>
              <a:rPr lang="ru-RU" sz="1600" dirty="0"/>
              <a:t>: запись в </a:t>
            </a:r>
            <a:r>
              <a:rPr lang="en-GB" sz="1600" dirty="0"/>
              <a:t>volatile-</a:t>
            </a:r>
            <a:r>
              <a:rPr lang="ru-RU" sz="1600" dirty="0"/>
              <a:t>поле </a:t>
            </a:r>
            <a:r>
              <a:rPr lang="en-US" sz="1600" dirty="0"/>
              <a:t>happens-before</a:t>
            </a:r>
            <a:r>
              <a:rPr lang="ru-RU" sz="1600" dirty="0"/>
              <a:t> последующего чтения </a:t>
            </a:r>
            <a:r>
              <a:rPr lang="ru-RU" sz="1600" b="1" dirty="0"/>
              <a:t>этого</a:t>
            </a:r>
            <a:r>
              <a:rPr lang="ru-RU" sz="1600" dirty="0"/>
              <a:t> же поля.</a:t>
            </a:r>
          </a:p>
          <a:p>
            <a:endParaRPr lang="ru-RU" sz="1600" dirty="0"/>
          </a:p>
          <a:p>
            <a:pPr marL="285750" indent="-285750">
              <a:buFont typeface="Arial" panose="020B0604020202020204" pitchFamily="34" charset="0"/>
              <a:buChar char="•"/>
            </a:pPr>
            <a:r>
              <a:rPr lang="ru-RU" sz="1600" dirty="0">
                <a:solidFill>
                  <a:schemeClr val="accent1"/>
                </a:solidFill>
              </a:rPr>
              <a:t>Транзитивность</a:t>
            </a:r>
            <a:r>
              <a:rPr lang="ru-RU" sz="1600" dirty="0"/>
              <a:t>: если А </a:t>
            </a:r>
            <a:r>
              <a:rPr lang="en-US" sz="1600" dirty="0"/>
              <a:t>happens-before</a:t>
            </a:r>
            <a:r>
              <a:rPr lang="ru-RU" sz="1600" dirty="0"/>
              <a:t> Б, а Б </a:t>
            </a:r>
            <a:r>
              <a:rPr lang="en-US" sz="1600" dirty="0"/>
              <a:t>happens-before</a:t>
            </a:r>
            <a:r>
              <a:rPr lang="ru-RU" sz="1600" dirty="0"/>
              <a:t> В, то А </a:t>
            </a:r>
            <a:r>
              <a:rPr lang="en-US" sz="1600" dirty="0"/>
              <a:t>happens-before</a:t>
            </a:r>
            <a:r>
              <a:rPr lang="ru-RU" sz="1600" dirty="0"/>
              <a:t> В</a:t>
            </a:r>
          </a:p>
          <a:p>
            <a:endParaRPr lang="ru-RU" sz="1600" dirty="0"/>
          </a:p>
          <a:p>
            <a:pPr marL="171450" indent="-171450">
              <a:buFont typeface="Arial" panose="020B0604020202020204" pitchFamily="34" charset="0"/>
              <a:buChar char="•"/>
            </a:pPr>
            <a:r>
              <a:rPr lang="ru-RU" sz="1100" dirty="0"/>
              <a:t>Правило запуска потока: вызов </a:t>
            </a:r>
            <a:r>
              <a:rPr lang="en-GB" sz="1100" dirty="0" err="1"/>
              <a:t>Thread.start</a:t>
            </a:r>
            <a:r>
              <a:rPr lang="en-GB" sz="1100" dirty="0"/>
              <a:t> </a:t>
            </a:r>
            <a:r>
              <a:rPr lang="en-US" sz="1100" dirty="0"/>
              <a:t>happens-before</a:t>
            </a:r>
            <a:r>
              <a:rPr lang="ru-RU" sz="1100" dirty="0"/>
              <a:t> любого действия запускаемого потока.</a:t>
            </a:r>
          </a:p>
          <a:p>
            <a:pPr marL="171450" indent="-171450">
              <a:buFont typeface="Arial" panose="020B0604020202020204" pitchFamily="34" charset="0"/>
              <a:buChar char="•"/>
            </a:pPr>
            <a:r>
              <a:rPr lang="ru-RU" sz="1100" dirty="0"/>
              <a:t>Правило завершения потока: любое действие в потоке </a:t>
            </a:r>
            <a:r>
              <a:rPr lang="en-US" sz="1100" dirty="0"/>
              <a:t>happens-before</a:t>
            </a:r>
            <a:r>
              <a:rPr lang="ru-RU" sz="1100" dirty="0"/>
              <a:t> того, как другой поток обнаруживает, что поток завершён.</a:t>
            </a:r>
            <a:endParaRPr lang="en-GB" sz="1100" dirty="0"/>
          </a:p>
          <a:p>
            <a:pPr marL="171450" indent="-171450">
              <a:buFont typeface="Arial" panose="020B0604020202020204" pitchFamily="34" charset="0"/>
              <a:buChar char="•"/>
            </a:pPr>
            <a:r>
              <a:rPr lang="ru-RU" sz="1100" dirty="0"/>
              <a:t>Правило прерывания: вызов </a:t>
            </a:r>
            <a:r>
              <a:rPr lang="en-GB" sz="1100" dirty="0"/>
              <a:t>interrupt </a:t>
            </a:r>
            <a:r>
              <a:rPr lang="ru-RU" sz="1100" dirty="0"/>
              <a:t>для потока происходит-до того, как прерываемый поток обнаруживает прерывание</a:t>
            </a:r>
          </a:p>
          <a:p>
            <a:pPr marL="171450" indent="-171450">
              <a:buFont typeface="Arial" panose="020B0604020202020204" pitchFamily="34" charset="0"/>
              <a:buChar char="•"/>
            </a:pPr>
            <a:r>
              <a:rPr lang="ru-RU" sz="1100" dirty="0"/>
              <a:t>Правило финализации: окончание конструирования объекта </a:t>
            </a:r>
            <a:r>
              <a:rPr lang="en-US" sz="1100" dirty="0"/>
              <a:t>happens-before</a:t>
            </a:r>
            <a:r>
              <a:rPr lang="ru-RU" sz="1100" dirty="0"/>
              <a:t> начала финализации объекта.</a:t>
            </a:r>
            <a:endParaRPr lang="ru-RU" sz="1600" dirty="0"/>
          </a:p>
          <a:p>
            <a:endParaRPr lang="ru-RU" sz="1600" dirty="0"/>
          </a:p>
          <a:p>
            <a:endParaRPr lang="en-RU" sz="1600" dirty="0"/>
          </a:p>
        </p:txBody>
      </p:sp>
      <p:pic>
        <p:nvPicPr>
          <p:cNvPr id="8" name="Picture 7" descr="A diagram of a thread&#10;&#10;Description automatically generated">
            <a:extLst>
              <a:ext uri="{FF2B5EF4-FFF2-40B4-BE49-F238E27FC236}">
                <a16:creationId xmlns:a16="http://schemas.microsoft.com/office/drawing/2014/main" id="{3F40C229-B0F3-2535-B6FA-B5B3600DA6CA}"/>
              </a:ext>
            </a:extLst>
          </p:cNvPr>
          <p:cNvPicPr>
            <a:picLocks noChangeAspect="1"/>
          </p:cNvPicPr>
          <p:nvPr/>
        </p:nvPicPr>
        <p:blipFill rotWithShape="1">
          <a:blip r:embed="rId3"/>
          <a:srcRect r="42009"/>
          <a:stretch/>
        </p:blipFill>
        <p:spPr>
          <a:xfrm>
            <a:off x="8088923" y="2238713"/>
            <a:ext cx="3727939" cy="2788266"/>
          </a:xfrm>
          <a:prstGeom prst="rect">
            <a:avLst/>
          </a:prstGeom>
          <a:ln>
            <a:solidFill>
              <a:schemeClr val="bg2"/>
            </a:solidFill>
          </a:ln>
        </p:spPr>
      </p:pic>
    </p:spTree>
    <p:extLst>
      <p:ext uri="{BB962C8B-B14F-4D97-AF65-F5344CB8AC3E}">
        <p14:creationId xmlns:p14="http://schemas.microsoft.com/office/powerpoint/2010/main" val="3281578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en-US" dirty="0"/>
              <a:t>Happens-before, HB</a:t>
            </a:r>
            <a:endParaRPr dirty="0"/>
          </a:p>
        </p:txBody>
      </p:sp>
      <p:grpSp>
        <p:nvGrpSpPr>
          <p:cNvPr id="2" name="Google Shape;1248;p78">
            <a:extLst>
              <a:ext uri="{FF2B5EF4-FFF2-40B4-BE49-F238E27FC236}">
                <a16:creationId xmlns:a16="http://schemas.microsoft.com/office/drawing/2014/main" id="{1382AB99-3CD3-1647-F647-497E5F715587}"/>
              </a:ext>
            </a:extLst>
          </p:cNvPr>
          <p:cNvGrpSpPr/>
          <p:nvPr/>
        </p:nvGrpSpPr>
        <p:grpSpPr>
          <a:xfrm>
            <a:off x="1060106" y="3248236"/>
            <a:ext cx="4170800" cy="3486340"/>
            <a:chOff x="1029589" y="3048293"/>
            <a:chExt cx="3853627" cy="3221219"/>
          </a:xfrm>
        </p:grpSpPr>
        <p:sp>
          <p:nvSpPr>
            <p:cNvPr id="3" name="Google Shape;1249;p78">
              <a:extLst>
                <a:ext uri="{FF2B5EF4-FFF2-40B4-BE49-F238E27FC236}">
                  <a16:creationId xmlns:a16="http://schemas.microsoft.com/office/drawing/2014/main" id="{3403B7FB-C1E0-9811-C653-13409349CB66}"/>
                </a:ext>
              </a:extLst>
            </p:cNvPr>
            <p:cNvSpPr txBox="1"/>
            <p:nvPr/>
          </p:nvSpPr>
          <p:spPr>
            <a:xfrm>
              <a:off x="1041470" y="3048293"/>
              <a:ext cx="3195673" cy="710726"/>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sp>
          <p:nvSpPr>
            <p:cNvPr id="4" name="Google Shape;1250;p78">
              <a:extLst>
                <a:ext uri="{FF2B5EF4-FFF2-40B4-BE49-F238E27FC236}">
                  <a16:creationId xmlns:a16="http://schemas.microsoft.com/office/drawing/2014/main" id="{F40805D5-CB13-926A-4F8E-715884DB8D88}"/>
                </a:ext>
              </a:extLst>
            </p:cNvPr>
            <p:cNvSpPr txBox="1"/>
            <p:nvPr/>
          </p:nvSpPr>
          <p:spPr>
            <a:xfrm>
              <a:off x="1029589" y="4248340"/>
              <a:ext cx="3853627" cy="2021172"/>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grpSp>
      <p:sp>
        <p:nvSpPr>
          <p:cNvPr id="5" name="TextBox 4">
            <a:extLst>
              <a:ext uri="{FF2B5EF4-FFF2-40B4-BE49-F238E27FC236}">
                <a16:creationId xmlns:a16="http://schemas.microsoft.com/office/drawing/2014/main" id="{9BFE1312-9F63-0D85-BF4F-7E9552D79958}"/>
              </a:ext>
            </a:extLst>
          </p:cNvPr>
          <p:cNvSpPr txBox="1"/>
          <p:nvPr/>
        </p:nvSpPr>
        <p:spPr>
          <a:xfrm>
            <a:off x="816908" y="2106244"/>
            <a:ext cx="7429500" cy="3477875"/>
          </a:xfrm>
          <a:prstGeom prst="rect">
            <a:avLst/>
          </a:prstGeom>
          <a:noFill/>
        </p:spPr>
        <p:txBody>
          <a:bodyPr wrap="square" rtlCol="0">
            <a:spAutoFit/>
          </a:bodyPr>
          <a:lstStyle/>
          <a:p>
            <a:r>
              <a:rPr lang="ru-RU" sz="2000" dirty="0"/>
              <a:t>Правило </a:t>
            </a:r>
            <a:r>
              <a:rPr lang="en-US" sz="2000" dirty="0"/>
              <a:t>happens-before </a:t>
            </a:r>
            <a:r>
              <a:rPr lang="ru-RU" sz="2000" dirty="0"/>
              <a:t>даёт ответ на тот самый основной вопрос - что может быть прочитано</a:t>
            </a:r>
            <a:r>
              <a:rPr lang="en-US" sz="2000" dirty="0"/>
              <a:t>:</a:t>
            </a:r>
          </a:p>
          <a:p>
            <a:pPr marL="285750" indent="-285750">
              <a:buFontTx/>
              <a:buChar char="-"/>
            </a:pPr>
            <a:endParaRPr lang="ru-RU" sz="2000" dirty="0"/>
          </a:p>
          <a:p>
            <a:pPr marL="285750" indent="-285750">
              <a:buFontTx/>
              <a:buChar char="-"/>
            </a:pPr>
            <a:r>
              <a:rPr lang="ru-RU" sz="2000" dirty="0"/>
              <a:t>последняя запись в </a:t>
            </a:r>
            <a:r>
              <a:rPr lang="en-US" sz="2000" dirty="0"/>
              <a:t>happens-before</a:t>
            </a:r>
            <a:endParaRPr lang="ru-RU" sz="2000" dirty="0"/>
          </a:p>
          <a:p>
            <a:r>
              <a:rPr lang="ru-RU" sz="2000" dirty="0"/>
              <a:t>или</a:t>
            </a:r>
            <a:endParaRPr lang="en-US" sz="2000" dirty="0"/>
          </a:p>
          <a:p>
            <a:pPr marL="285750" indent="-285750">
              <a:buFontTx/>
              <a:buChar char="-"/>
            </a:pPr>
            <a:r>
              <a:rPr lang="ru-RU" sz="2000" dirty="0"/>
              <a:t>любая запись вне </a:t>
            </a:r>
            <a:r>
              <a:rPr lang="en-US" sz="2000" dirty="0"/>
              <a:t>happens-before (</a:t>
            </a:r>
            <a:r>
              <a:rPr lang="ru-RU" sz="2000" dirty="0"/>
              <a:t>через гонку)</a:t>
            </a:r>
          </a:p>
          <a:p>
            <a:pPr marL="285750" indent="-285750">
              <a:buFontTx/>
              <a:buChar char="-"/>
            </a:pPr>
            <a:endParaRPr lang="ru-RU" sz="2000" dirty="0"/>
          </a:p>
          <a:p>
            <a:pPr marL="285750" indent="-285750">
              <a:buFontTx/>
              <a:buChar char="-"/>
            </a:pPr>
            <a:endParaRPr lang="ru-RU" sz="2000" dirty="0"/>
          </a:p>
          <a:p>
            <a:endParaRPr lang="ru-RU" sz="2000" dirty="0"/>
          </a:p>
          <a:p>
            <a:r>
              <a:rPr lang="ru-RU" sz="2000" dirty="0"/>
              <a:t>→</a:t>
            </a:r>
            <a:r>
              <a:rPr lang="en-US" sz="2000" dirty="0"/>
              <a:t> </a:t>
            </a:r>
            <a:r>
              <a:rPr lang="ru-RU" sz="2000" dirty="0">
                <a:solidFill>
                  <a:schemeClr val="accent1"/>
                </a:solidFill>
              </a:rPr>
              <a:t>Гонка </a:t>
            </a:r>
            <a:r>
              <a:rPr lang="ru-RU" sz="2000" dirty="0"/>
              <a:t>- чтение переменной, которая была записана вне </a:t>
            </a:r>
            <a:r>
              <a:rPr lang="en-US" sz="2000" dirty="0"/>
              <a:t>happens-before.</a:t>
            </a:r>
            <a:endParaRPr lang="en-RU" sz="2000" dirty="0"/>
          </a:p>
        </p:txBody>
      </p:sp>
      <p:pic>
        <p:nvPicPr>
          <p:cNvPr id="7" name="Picture 6" descr="A diagram of a computer program&#10;&#10;Description automatically generated">
            <a:extLst>
              <a:ext uri="{FF2B5EF4-FFF2-40B4-BE49-F238E27FC236}">
                <a16:creationId xmlns:a16="http://schemas.microsoft.com/office/drawing/2014/main" id="{A46040E1-18E9-2CB5-9511-C7D81B810744}"/>
              </a:ext>
            </a:extLst>
          </p:cNvPr>
          <p:cNvPicPr>
            <a:picLocks noChangeAspect="1"/>
          </p:cNvPicPr>
          <p:nvPr/>
        </p:nvPicPr>
        <p:blipFill>
          <a:blip r:embed="rId3"/>
          <a:stretch>
            <a:fillRect/>
          </a:stretch>
        </p:blipFill>
        <p:spPr>
          <a:xfrm>
            <a:off x="8732627" y="272364"/>
            <a:ext cx="2669205" cy="2973957"/>
          </a:xfrm>
          <a:prstGeom prst="rect">
            <a:avLst/>
          </a:prstGeom>
          <a:ln>
            <a:solidFill>
              <a:schemeClr val="bg2"/>
            </a:solidFill>
          </a:ln>
        </p:spPr>
      </p:pic>
      <p:pic>
        <p:nvPicPr>
          <p:cNvPr id="9" name="Picture 8" descr="A screenshot of a computer&#10;&#10;Description automatically generated">
            <a:extLst>
              <a:ext uri="{FF2B5EF4-FFF2-40B4-BE49-F238E27FC236}">
                <a16:creationId xmlns:a16="http://schemas.microsoft.com/office/drawing/2014/main" id="{22618A9A-616D-51BE-0E3F-63CAF3641EFD}"/>
              </a:ext>
            </a:extLst>
          </p:cNvPr>
          <p:cNvPicPr>
            <a:picLocks noChangeAspect="1"/>
          </p:cNvPicPr>
          <p:nvPr/>
        </p:nvPicPr>
        <p:blipFill rotWithShape="1">
          <a:blip r:embed="rId4"/>
          <a:srcRect t="2285" r="69573" b="20846"/>
          <a:stretch/>
        </p:blipFill>
        <p:spPr>
          <a:xfrm>
            <a:off x="8732627" y="3429000"/>
            <a:ext cx="2681085" cy="3058664"/>
          </a:xfrm>
          <a:prstGeom prst="rect">
            <a:avLst/>
          </a:prstGeom>
          <a:ln>
            <a:solidFill>
              <a:schemeClr val="bg2"/>
            </a:solidFill>
          </a:ln>
        </p:spPr>
      </p:pic>
    </p:spTree>
    <p:extLst>
      <p:ext uri="{BB962C8B-B14F-4D97-AF65-F5344CB8AC3E}">
        <p14:creationId xmlns:p14="http://schemas.microsoft.com/office/powerpoint/2010/main" val="62346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en-US" dirty="0"/>
              <a:t>Roach Motel</a:t>
            </a:r>
            <a:endParaRPr dirty="0"/>
          </a:p>
        </p:txBody>
      </p:sp>
      <p:grpSp>
        <p:nvGrpSpPr>
          <p:cNvPr id="2" name="Google Shape;1248;p78">
            <a:extLst>
              <a:ext uri="{FF2B5EF4-FFF2-40B4-BE49-F238E27FC236}">
                <a16:creationId xmlns:a16="http://schemas.microsoft.com/office/drawing/2014/main" id="{1382AB99-3CD3-1647-F647-497E5F715587}"/>
              </a:ext>
            </a:extLst>
          </p:cNvPr>
          <p:cNvGrpSpPr/>
          <p:nvPr/>
        </p:nvGrpSpPr>
        <p:grpSpPr>
          <a:xfrm>
            <a:off x="1060106" y="3248236"/>
            <a:ext cx="4170800" cy="3486340"/>
            <a:chOff x="1029589" y="3048293"/>
            <a:chExt cx="3853627" cy="3221219"/>
          </a:xfrm>
        </p:grpSpPr>
        <p:sp>
          <p:nvSpPr>
            <p:cNvPr id="3" name="Google Shape;1249;p78">
              <a:extLst>
                <a:ext uri="{FF2B5EF4-FFF2-40B4-BE49-F238E27FC236}">
                  <a16:creationId xmlns:a16="http://schemas.microsoft.com/office/drawing/2014/main" id="{3403B7FB-C1E0-9811-C653-13409349CB66}"/>
                </a:ext>
              </a:extLst>
            </p:cNvPr>
            <p:cNvSpPr txBox="1"/>
            <p:nvPr/>
          </p:nvSpPr>
          <p:spPr>
            <a:xfrm>
              <a:off x="1041470" y="3048293"/>
              <a:ext cx="3195673" cy="710726"/>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sp>
          <p:nvSpPr>
            <p:cNvPr id="4" name="Google Shape;1250;p78">
              <a:extLst>
                <a:ext uri="{FF2B5EF4-FFF2-40B4-BE49-F238E27FC236}">
                  <a16:creationId xmlns:a16="http://schemas.microsoft.com/office/drawing/2014/main" id="{F40805D5-CB13-926A-4F8E-715884DB8D88}"/>
                </a:ext>
              </a:extLst>
            </p:cNvPr>
            <p:cNvSpPr txBox="1"/>
            <p:nvPr/>
          </p:nvSpPr>
          <p:spPr>
            <a:xfrm>
              <a:off x="1029589" y="4248340"/>
              <a:ext cx="3853627" cy="2021172"/>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grpSp>
      <p:pic>
        <p:nvPicPr>
          <p:cNvPr id="12" name="Picture 11" descr="A screenshot of a computer&#10;&#10;Description automatically generated">
            <a:extLst>
              <a:ext uri="{FF2B5EF4-FFF2-40B4-BE49-F238E27FC236}">
                <a16:creationId xmlns:a16="http://schemas.microsoft.com/office/drawing/2014/main" id="{E54ECD5D-D6CA-6D01-89CC-0E222DB73E11}"/>
              </a:ext>
            </a:extLst>
          </p:cNvPr>
          <p:cNvPicPr>
            <a:picLocks noChangeAspect="1"/>
          </p:cNvPicPr>
          <p:nvPr/>
        </p:nvPicPr>
        <p:blipFill rotWithShape="1">
          <a:blip r:embed="rId3"/>
          <a:srcRect t="17090" r="67074" b="22321"/>
          <a:stretch/>
        </p:blipFill>
        <p:spPr>
          <a:xfrm>
            <a:off x="7237303" y="1746750"/>
            <a:ext cx="4333800" cy="3772193"/>
          </a:xfrm>
          <a:prstGeom prst="rect">
            <a:avLst/>
          </a:prstGeom>
          <a:ln>
            <a:solidFill>
              <a:schemeClr val="bg2"/>
            </a:solidFill>
          </a:ln>
        </p:spPr>
      </p:pic>
      <p:sp>
        <p:nvSpPr>
          <p:cNvPr id="13" name="TextBox 12">
            <a:extLst>
              <a:ext uri="{FF2B5EF4-FFF2-40B4-BE49-F238E27FC236}">
                <a16:creationId xmlns:a16="http://schemas.microsoft.com/office/drawing/2014/main" id="{A75662D0-F16F-558A-D831-C06BFA1EBAE3}"/>
              </a:ext>
            </a:extLst>
          </p:cNvPr>
          <p:cNvSpPr txBox="1"/>
          <p:nvPr/>
        </p:nvSpPr>
        <p:spPr>
          <a:xfrm>
            <a:off x="677334" y="1426091"/>
            <a:ext cx="6164338" cy="5262979"/>
          </a:xfrm>
          <a:prstGeom prst="rect">
            <a:avLst/>
          </a:prstGeom>
          <a:noFill/>
        </p:spPr>
        <p:txBody>
          <a:bodyPr wrap="square" rtlCol="0">
            <a:spAutoFit/>
          </a:bodyPr>
          <a:lstStyle/>
          <a:p>
            <a:r>
              <a:rPr lang="en-US" sz="1600" dirty="0">
                <a:solidFill>
                  <a:schemeClr val="accent1"/>
                </a:solidFill>
              </a:rPr>
              <a:t>Roach Motel</a:t>
            </a:r>
            <a:r>
              <a:rPr lang="en-US" sz="1600" dirty="0"/>
              <a:t> - </a:t>
            </a:r>
            <a:r>
              <a:rPr lang="ru-RU" sz="1600" dirty="0"/>
              <a:t>оптимизация, не нарушающая </a:t>
            </a:r>
            <a:r>
              <a:rPr lang="en-US" sz="1600" dirty="0"/>
              <a:t>happens-before</a:t>
            </a:r>
            <a:r>
              <a:rPr lang="ru-RU" sz="1600" dirty="0"/>
              <a:t>.</a:t>
            </a:r>
          </a:p>
          <a:p>
            <a:endParaRPr lang="ru-RU" sz="1600" dirty="0"/>
          </a:p>
          <a:p>
            <a:endParaRPr lang="ru-RU" sz="1600" dirty="0">
              <a:solidFill>
                <a:schemeClr val="accent3"/>
              </a:solidFill>
            </a:endParaRPr>
          </a:p>
          <a:p>
            <a:r>
              <a:rPr lang="ru-RU" sz="1600" dirty="0">
                <a:solidFill>
                  <a:schemeClr val="accent3"/>
                </a:solidFill>
              </a:rPr>
              <a:t>Запрещены </a:t>
            </a:r>
            <a:r>
              <a:rPr lang="ru-RU" sz="1600" dirty="0"/>
              <a:t>перестановки:</a:t>
            </a:r>
          </a:p>
          <a:p>
            <a:endParaRPr lang="en-US" sz="1600" dirty="0"/>
          </a:p>
          <a:p>
            <a:pPr marL="342900" indent="-342900">
              <a:buAutoNum type="arabicParenBoth"/>
            </a:pPr>
            <a:r>
              <a:rPr lang="ru-RU" sz="1600" dirty="0">
                <a:solidFill>
                  <a:schemeClr val="accent3"/>
                </a:solidFill>
              </a:rPr>
              <a:t>→</a:t>
            </a:r>
            <a:r>
              <a:rPr lang="en-US" sz="1600" dirty="0"/>
              <a:t> </a:t>
            </a:r>
            <a:r>
              <a:rPr lang="ru-RU" sz="1600" dirty="0"/>
              <a:t>после </a:t>
            </a:r>
            <a:r>
              <a:rPr lang="en-US" sz="1600" dirty="0"/>
              <a:t>release:</a:t>
            </a:r>
            <a:r>
              <a:rPr lang="ru-RU" sz="1600" dirty="0"/>
              <a:t> второй поток </a:t>
            </a:r>
            <a:r>
              <a:rPr lang="ru-RU" sz="1600" i="1" dirty="0"/>
              <a:t>уже</a:t>
            </a:r>
            <a:r>
              <a:rPr lang="ru-RU" sz="1600" dirty="0"/>
              <a:t> не увидит изменение через </a:t>
            </a:r>
            <a:r>
              <a:rPr lang="en-US" sz="1600" dirty="0"/>
              <a:t>happens-before</a:t>
            </a:r>
            <a:endParaRPr lang="ru-RU" sz="1600" dirty="0"/>
          </a:p>
          <a:p>
            <a:r>
              <a:rPr lang="ru-RU" sz="1600" dirty="0"/>
              <a:t>(7) </a:t>
            </a:r>
            <a:r>
              <a:rPr lang="ru-RU" sz="1600" dirty="0">
                <a:solidFill>
                  <a:schemeClr val="accent3"/>
                </a:solidFill>
              </a:rPr>
              <a:t>→</a:t>
            </a:r>
            <a:r>
              <a:rPr lang="ru-RU" sz="1600" dirty="0"/>
              <a:t> перед </a:t>
            </a:r>
            <a:r>
              <a:rPr lang="en-US" sz="1600" dirty="0"/>
              <a:t>acquire: </a:t>
            </a:r>
            <a:r>
              <a:rPr lang="ru-RU" sz="1600" dirty="0"/>
              <a:t>второй поток </a:t>
            </a:r>
            <a:r>
              <a:rPr lang="ru-RU" sz="1600" i="1" dirty="0"/>
              <a:t>ещё</a:t>
            </a:r>
            <a:r>
              <a:rPr lang="ru-RU" sz="1600" dirty="0"/>
              <a:t> не увидит изменение через </a:t>
            </a:r>
            <a:r>
              <a:rPr lang="en-US" sz="1600" dirty="0"/>
              <a:t>happens-before</a:t>
            </a:r>
            <a:endParaRPr lang="ru-RU" sz="1600" dirty="0"/>
          </a:p>
          <a:p>
            <a:endParaRPr lang="ru-RU" sz="1600" dirty="0"/>
          </a:p>
          <a:p>
            <a:endParaRPr lang="ru-RU" sz="1600" dirty="0"/>
          </a:p>
          <a:p>
            <a:r>
              <a:rPr lang="ru-RU" sz="1600" dirty="0">
                <a:solidFill>
                  <a:schemeClr val="accent6"/>
                </a:solidFill>
              </a:rPr>
              <a:t>Можно</a:t>
            </a:r>
            <a:r>
              <a:rPr lang="ru-RU" sz="1600" dirty="0"/>
              <a:t> сделать перестановки:</a:t>
            </a:r>
          </a:p>
          <a:p>
            <a:endParaRPr lang="ru-RU" sz="1600" dirty="0"/>
          </a:p>
          <a:p>
            <a:r>
              <a:rPr lang="ru-RU" sz="1600" dirty="0"/>
              <a:t>(5) </a:t>
            </a:r>
            <a:r>
              <a:rPr lang="ru-RU" sz="1600" dirty="0">
                <a:solidFill>
                  <a:schemeClr val="accent6"/>
                </a:solidFill>
              </a:rPr>
              <a:t>→</a:t>
            </a:r>
            <a:r>
              <a:rPr lang="ru-RU" sz="1600" dirty="0"/>
              <a:t> после </a:t>
            </a:r>
            <a:r>
              <a:rPr lang="en-US" sz="1600" dirty="0"/>
              <a:t>acquire: </a:t>
            </a:r>
            <a:r>
              <a:rPr lang="ru-RU" sz="1600" dirty="0"/>
              <a:t>читает </a:t>
            </a:r>
            <a:r>
              <a:rPr lang="en-US" sz="1600" dirty="0"/>
              <a:t>x </a:t>
            </a:r>
            <a:r>
              <a:rPr lang="ru-RU" sz="1600" dirty="0"/>
              <a:t>через гонку</a:t>
            </a:r>
            <a:r>
              <a:rPr lang="en-US" sz="1600" dirty="0"/>
              <a:t> -</a:t>
            </a:r>
            <a:r>
              <a:rPr lang="ru-RU" sz="1600" dirty="0"/>
              <a:t> но последнее до </a:t>
            </a:r>
            <a:r>
              <a:rPr lang="en-US" sz="1600" dirty="0"/>
              <a:t>release </a:t>
            </a:r>
            <a:r>
              <a:rPr lang="ru-RU" sz="1600" dirty="0"/>
              <a:t>значение может быть увидено</a:t>
            </a:r>
          </a:p>
          <a:p>
            <a:endParaRPr lang="ru-RU" sz="1600" dirty="0"/>
          </a:p>
          <a:p>
            <a:r>
              <a:rPr lang="ru-RU" sz="1600" dirty="0"/>
              <a:t>(3) </a:t>
            </a:r>
            <a:r>
              <a:rPr lang="ru-RU" sz="1600" dirty="0">
                <a:solidFill>
                  <a:schemeClr val="accent6"/>
                </a:solidFill>
              </a:rPr>
              <a:t>→</a:t>
            </a:r>
            <a:r>
              <a:rPr lang="en-US" sz="1600" dirty="0"/>
              <a:t> </a:t>
            </a:r>
            <a:r>
              <a:rPr lang="ru-RU" sz="1600" dirty="0"/>
              <a:t>перед </a:t>
            </a:r>
            <a:r>
              <a:rPr lang="en-US" sz="1600" dirty="0"/>
              <a:t>release:</a:t>
            </a:r>
            <a:r>
              <a:rPr lang="ru-RU" sz="1600" dirty="0"/>
              <a:t> чтения справа могут увидеть эту запись через гонку</a:t>
            </a:r>
            <a:r>
              <a:rPr lang="en-US" sz="1600" dirty="0"/>
              <a:t>, </a:t>
            </a:r>
            <a:r>
              <a:rPr lang="ru-RU" sz="1600" dirty="0"/>
              <a:t>не мешает зависимостям по х</a:t>
            </a:r>
          </a:p>
          <a:p>
            <a:pPr marL="285750" indent="-285750">
              <a:buFontTx/>
              <a:buChar char="-"/>
            </a:pPr>
            <a:endParaRPr lang="ru-RU" sz="1600" dirty="0"/>
          </a:p>
          <a:p>
            <a:endParaRPr lang="ru-RU" sz="1600" dirty="0"/>
          </a:p>
          <a:p>
            <a:endParaRPr lang="en-RU" sz="1600" dirty="0"/>
          </a:p>
        </p:txBody>
      </p:sp>
    </p:spTree>
    <p:extLst>
      <p:ext uri="{BB962C8B-B14F-4D97-AF65-F5344CB8AC3E}">
        <p14:creationId xmlns:p14="http://schemas.microsoft.com/office/powerpoint/2010/main" val="2505100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en-US" dirty="0"/>
              <a:t>Synchronization Order</a:t>
            </a:r>
            <a:endParaRPr dirty="0"/>
          </a:p>
        </p:txBody>
      </p:sp>
      <p:grpSp>
        <p:nvGrpSpPr>
          <p:cNvPr id="2" name="Google Shape;1248;p78">
            <a:extLst>
              <a:ext uri="{FF2B5EF4-FFF2-40B4-BE49-F238E27FC236}">
                <a16:creationId xmlns:a16="http://schemas.microsoft.com/office/drawing/2014/main" id="{1382AB99-3CD3-1647-F647-497E5F715587}"/>
              </a:ext>
            </a:extLst>
          </p:cNvPr>
          <p:cNvGrpSpPr/>
          <p:nvPr/>
        </p:nvGrpSpPr>
        <p:grpSpPr>
          <a:xfrm>
            <a:off x="1060106" y="3248236"/>
            <a:ext cx="4170800" cy="3486340"/>
            <a:chOff x="1029589" y="3048293"/>
            <a:chExt cx="3853627" cy="3221219"/>
          </a:xfrm>
        </p:grpSpPr>
        <p:sp>
          <p:nvSpPr>
            <p:cNvPr id="3" name="Google Shape;1249;p78">
              <a:extLst>
                <a:ext uri="{FF2B5EF4-FFF2-40B4-BE49-F238E27FC236}">
                  <a16:creationId xmlns:a16="http://schemas.microsoft.com/office/drawing/2014/main" id="{3403B7FB-C1E0-9811-C653-13409349CB66}"/>
                </a:ext>
              </a:extLst>
            </p:cNvPr>
            <p:cNvSpPr txBox="1"/>
            <p:nvPr/>
          </p:nvSpPr>
          <p:spPr>
            <a:xfrm>
              <a:off x="1041470" y="3048293"/>
              <a:ext cx="3195673" cy="710726"/>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sp>
          <p:nvSpPr>
            <p:cNvPr id="4" name="Google Shape;1250;p78">
              <a:extLst>
                <a:ext uri="{FF2B5EF4-FFF2-40B4-BE49-F238E27FC236}">
                  <a16:creationId xmlns:a16="http://schemas.microsoft.com/office/drawing/2014/main" id="{F40805D5-CB13-926A-4F8E-715884DB8D88}"/>
                </a:ext>
              </a:extLst>
            </p:cNvPr>
            <p:cNvSpPr txBox="1"/>
            <p:nvPr/>
          </p:nvSpPr>
          <p:spPr>
            <a:xfrm>
              <a:off x="1029589" y="4248340"/>
              <a:ext cx="3853627" cy="2021172"/>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grpSp>
      <p:pic>
        <p:nvPicPr>
          <p:cNvPr id="5" name="Picture 4" descr="A math equations on a white background&#10;&#10;Description automatically generated">
            <a:extLst>
              <a:ext uri="{FF2B5EF4-FFF2-40B4-BE49-F238E27FC236}">
                <a16:creationId xmlns:a16="http://schemas.microsoft.com/office/drawing/2014/main" id="{93D36644-541C-9FF9-AF12-FCED85B05472}"/>
              </a:ext>
            </a:extLst>
          </p:cNvPr>
          <p:cNvPicPr>
            <a:picLocks noChangeAspect="1"/>
          </p:cNvPicPr>
          <p:nvPr/>
        </p:nvPicPr>
        <p:blipFill rotWithShape="1">
          <a:blip r:embed="rId3"/>
          <a:srcRect b="19303"/>
          <a:stretch/>
        </p:blipFill>
        <p:spPr>
          <a:xfrm>
            <a:off x="3042534" y="2014332"/>
            <a:ext cx="6106932" cy="2829335"/>
          </a:xfrm>
          <a:prstGeom prst="rect">
            <a:avLst/>
          </a:prstGeom>
          <a:ln>
            <a:solidFill>
              <a:schemeClr val="bg2"/>
            </a:solidFill>
          </a:ln>
        </p:spPr>
      </p:pic>
    </p:spTree>
    <p:extLst>
      <p:ext uri="{BB962C8B-B14F-4D97-AF65-F5344CB8AC3E}">
        <p14:creationId xmlns:p14="http://schemas.microsoft.com/office/powerpoint/2010/main" val="2807700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en-US" dirty="0"/>
              <a:t>Synchronization Order</a:t>
            </a:r>
            <a:endParaRPr dirty="0"/>
          </a:p>
        </p:txBody>
      </p:sp>
      <p:grpSp>
        <p:nvGrpSpPr>
          <p:cNvPr id="2" name="Google Shape;1248;p78">
            <a:extLst>
              <a:ext uri="{FF2B5EF4-FFF2-40B4-BE49-F238E27FC236}">
                <a16:creationId xmlns:a16="http://schemas.microsoft.com/office/drawing/2014/main" id="{1382AB99-3CD3-1647-F647-497E5F715587}"/>
              </a:ext>
            </a:extLst>
          </p:cNvPr>
          <p:cNvGrpSpPr/>
          <p:nvPr/>
        </p:nvGrpSpPr>
        <p:grpSpPr>
          <a:xfrm>
            <a:off x="1060106" y="3248236"/>
            <a:ext cx="4170800" cy="3486340"/>
            <a:chOff x="1029589" y="3048293"/>
            <a:chExt cx="3853627" cy="3221219"/>
          </a:xfrm>
        </p:grpSpPr>
        <p:sp>
          <p:nvSpPr>
            <p:cNvPr id="3" name="Google Shape;1249;p78">
              <a:extLst>
                <a:ext uri="{FF2B5EF4-FFF2-40B4-BE49-F238E27FC236}">
                  <a16:creationId xmlns:a16="http://schemas.microsoft.com/office/drawing/2014/main" id="{3403B7FB-C1E0-9811-C653-13409349CB66}"/>
                </a:ext>
              </a:extLst>
            </p:cNvPr>
            <p:cNvSpPr txBox="1"/>
            <p:nvPr/>
          </p:nvSpPr>
          <p:spPr>
            <a:xfrm>
              <a:off x="1041470" y="3048293"/>
              <a:ext cx="3195673" cy="710726"/>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sp>
          <p:nvSpPr>
            <p:cNvPr id="4" name="Google Shape;1250;p78">
              <a:extLst>
                <a:ext uri="{FF2B5EF4-FFF2-40B4-BE49-F238E27FC236}">
                  <a16:creationId xmlns:a16="http://schemas.microsoft.com/office/drawing/2014/main" id="{F40805D5-CB13-926A-4F8E-715884DB8D88}"/>
                </a:ext>
              </a:extLst>
            </p:cNvPr>
            <p:cNvSpPr txBox="1"/>
            <p:nvPr/>
          </p:nvSpPr>
          <p:spPr>
            <a:xfrm>
              <a:off x="1029589" y="4248340"/>
              <a:ext cx="3853627" cy="2021172"/>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grpSp>
      <p:pic>
        <p:nvPicPr>
          <p:cNvPr id="10" name="Picture 9" descr="A close-up of a diagram&#10;&#10;Description automatically generated">
            <a:extLst>
              <a:ext uri="{FF2B5EF4-FFF2-40B4-BE49-F238E27FC236}">
                <a16:creationId xmlns:a16="http://schemas.microsoft.com/office/drawing/2014/main" id="{8AFE5F87-7A7D-FC85-2559-95334C61EF16}"/>
              </a:ext>
            </a:extLst>
          </p:cNvPr>
          <p:cNvPicPr>
            <a:picLocks noChangeAspect="1"/>
          </p:cNvPicPr>
          <p:nvPr/>
        </p:nvPicPr>
        <p:blipFill>
          <a:blip r:embed="rId3"/>
          <a:stretch>
            <a:fillRect/>
          </a:stretch>
        </p:blipFill>
        <p:spPr>
          <a:xfrm>
            <a:off x="2209800" y="2064731"/>
            <a:ext cx="7772400" cy="3136231"/>
          </a:xfrm>
          <a:prstGeom prst="rect">
            <a:avLst/>
          </a:prstGeom>
        </p:spPr>
      </p:pic>
    </p:spTree>
    <p:extLst>
      <p:ext uri="{BB962C8B-B14F-4D97-AF65-F5344CB8AC3E}">
        <p14:creationId xmlns:p14="http://schemas.microsoft.com/office/powerpoint/2010/main" val="1981260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83"/>
        <p:cNvGrpSpPr/>
        <p:nvPr/>
      </p:nvGrpSpPr>
      <p:grpSpPr>
        <a:xfrm>
          <a:off x="0" y="0"/>
          <a:ext cx="0" cy="0"/>
          <a:chOff x="0" y="0"/>
          <a:chExt cx="0" cy="0"/>
        </a:xfrm>
      </p:grpSpPr>
      <p:pic>
        <p:nvPicPr>
          <p:cNvPr id="384" name="Google Shape;384;p47"/>
          <p:cNvPicPr preferRelativeResize="0"/>
          <p:nvPr/>
        </p:nvPicPr>
        <p:blipFill rotWithShape="1">
          <a:blip r:embed="rId3">
            <a:alphaModFix/>
          </a:blip>
          <a:srcRect l="20473" t="26084" r="9289" b="26084"/>
          <a:stretch/>
        </p:blipFill>
        <p:spPr>
          <a:xfrm>
            <a:off x="0" y="0"/>
            <a:ext cx="12192000" cy="6858000"/>
          </a:xfrm>
          <a:prstGeom prst="rect">
            <a:avLst/>
          </a:prstGeom>
          <a:noFill/>
          <a:ln>
            <a:noFill/>
          </a:ln>
        </p:spPr>
      </p:pic>
      <p:sp>
        <p:nvSpPr>
          <p:cNvPr id="385" name="Google Shape;385;p47"/>
          <p:cNvSpPr txBox="1">
            <a:spLocks noGrp="1"/>
          </p:cNvSpPr>
          <p:nvPr>
            <p:ph type="title"/>
          </p:nvPr>
        </p:nvSpPr>
        <p:spPr>
          <a:xfrm>
            <a:off x="603171" y="1119966"/>
            <a:ext cx="7989035" cy="1828193"/>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6600"/>
              <a:buFont typeface="Play"/>
              <a:buNone/>
            </a:pPr>
            <a:r>
              <a:rPr lang="ru-RU" dirty="0">
                <a:solidFill>
                  <a:schemeClr val="bg1"/>
                </a:solidFill>
              </a:rPr>
              <a:t>Проблемы многопоточности</a:t>
            </a:r>
            <a:endParaRPr dirty="0">
              <a:solidFill>
                <a:schemeClr val="bg1"/>
              </a:solidFill>
            </a:endParaRPr>
          </a:p>
        </p:txBody>
      </p:sp>
      <p:sp>
        <p:nvSpPr>
          <p:cNvPr id="386" name="Google Shape;386;p47"/>
          <p:cNvSpPr/>
          <p:nvPr/>
        </p:nvSpPr>
        <p:spPr>
          <a:xfrm>
            <a:off x="658813" y="5548708"/>
            <a:ext cx="189326" cy="18932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8" name="Google Shape;388;p47"/>
          <p:cNvSpPr/>
          <p:nvPr/>
        </p:nvSpPr>
        <p:spPr>
          <a:xfrm>
            <a:off x="1705735" y="5548708"/>
            <a:ext cx="189326" cy="1893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9" name="Google Shape;389;p47"/>
          <p:cNvSpPr/>
          <p:nvPr/>
        </p:nvSpPr>
        <p:spPr>
          <a:xfrm>
            <a:off x="2229196" y="5548708"/>
            <a:ext cx="189326" cy="1893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0" name="Google Shape;390;p47"/>
          <p:cNvSpPr/>
          <p:nvPr/>
        </p:nvSpPr>
        <p:spPr>
          <a:xfrm>
            <a:off x="2752657" y="5548708"/>
            <a:ext cx="189326" cy="1893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 name="Google Shape;386;p47">
            <a:extLst>
              <a:ext uri="{FF2B5EF4-FFF2-40B4-BE49-F238E27FC236}">
                <a16:creationId xmlns:a16="http://schemas.microsoft.com/office/drawing/2014/main" id="{5BAB2EE8-67BA-925F-D2A5-A215922413AE}"/>
              </a:ext>
            </a:extLst>
          </p:cNvPr>
          <p:cNvSpPr/>
          <p:nvPr/>
        </p:nvSpPr>
        <p:spPr>
          <a:xfrm>
            <a:off x="1189591" y="5543450"/>
            <a:ext cx="189326" cy="18932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459549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rtl="0">
              <a:lnSpc>
                <a:spcPct val="90000"/>
              </a:lnSpc>
              <a:spcBef>
                <a:spcPts val="0"/>
              </a:spcBef>
              <a:spcAft>
                <a:spcPts val="0"/>
              </a:spcAft>
              <a:buClr>
                <a:schemeClr val="accent1"/>
              </a:buClr>
              <a:buSzPts val="3600"/>
              <a:buFont typeface="Play"/>
              <a:buNone/>
            </a:pPr>
            <a:r>
              <a:rPr lang="en-US" dirty="0"/>
              <a:t>Deadlock</a:t>
            </a:r>
            <a:r>
              <a:rPr lang="ru-RU" dirty="0"/>
              <a:t> - взаимная блокировка</a:t>
            </a:r>
            <a:endParaRPr dirty="0"/>
          </a:p>
        </p:txBody>
      </p:sp>
      <p:grpSp>
        <p:nvGrpSpPr>
          <p:cNvPr id="2" name="Google Shape;1248;p78">
            <a:extLst>
              <a:ext uri="{FF2B5EF4-FFF2-40B4-BE49-F238E27FC236}">
                <a16:creationId xmlns:a16="http://schemas.microsoft.com/office/drawing/2014/main" id="{1382AB99-3CD3-1647-F647-497E5F715587}"/>
              </a:ext>
            </a:extLst>
          </p:cNvPr>
          <p:cNvGrpSpPr/>
          <p:nvPr/>
        </p:nvGrpSpPr>
        <p:grpSpPr>
          <a:xfrm>
            <a:off x="1060106" y="3248236"/>
            <a:ext cx="4170800" cy="3486340"/>
            <a:chOff x="1029589" y="3048293"/>
            <a:chExt cx="3853627" cy="3221219"/>
          </a:xfrm>
        </p:grpSpPr>
        <p:sp>
          <p:nvSpPr>
            <p:cNvPr id="3" name="Google Shape;1249;p78">
              <a:extLst>
                <a:ext uri="{FF2B5EF4-FFF2-40B4-BE49-F238E27FC236}">
                  <a16:creationId xmlns:a16="http://schemas.microsoft.com/office/drawing/2014/main" id="{3403B7FB-C1E0-9811-C653-13409349CB66}"/>
                </a:ext>
              </a:extLst>
            </p:cNvPr>
            <p:cNvSpPr txBox="1"/>
            <p:nvPr/>
          </p:nvSpPr>
          <p:spPr>
            <a:xfrm>
              <a:off x="1041470" y="3048293"/>
              <a:ext cx="3195673" cy="710726"/>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sp>
          <p:nvSpPr>
            <p:cNvPr id="4" name="Google Shape;1250;p78">
              <a:extLst>
                <a:ext uri="{FF2B5EF4-FFF2-40B4-BE49-F238E27FC236}">
                  <a16:creationId xmlns:a16="http://schemas.microsoft.com/office/drawing/2014/main" id="{F40805D5-CB13-926A-4F8E-715884DB8D88}"/>
                </a:ext>
              </a:extLst>
            </p:cNvPr>
            <p:cNvSpPr txBox="1"/>
            <p:nvPr/>
          </p:nvSpPr>
          <p:spPr>
            <a:xfrm>
              <a:off x="1029589" y="4248340"/>
              <a:ext cx="3853627" cy="2021172"/>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grpSp>
      <p:pic>
        <p:nvPicPr>
          <p:cNvPr id="1028" name="Picture 4" descr="Synchronization 5: Deadlock and Server Programming – CS 61 2018">
            <a:extLst>
              <a:ext uri="{FF2B5EF4-FFF2-40B4-BE49-F238E27FC236}">
                <a16:creationId xmlns:a16="http://schemas.microsoft.com/office/drawing/2014/main" id="{0538C9C5-96DA-489F-9FAD-0D7690CE8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310" y="2035516"/>
            <a:ext cx="4437422" cy="34319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955BC8-4339-F5B4-FFE3-2E713FC082A2}"/>
              </a:ext>
            </a:extLst>
          </p:cNvPr>
          <p:cNvSpPr txBox="1"/>
          <p:nvPr/>
        </p:nvSpPr>
        <p:spPr>
          <a:xfrm>
            <a:off x="581268" y="2617184"/>
            <a:ext cx="5668692" cy="2031325"/>
          </a:xfrm>
          <a:prstGeom prst="rect">
            <a:avLst/>
          </a:prstGeom>
          <a:noFill/>
        </p:spPr>
        <p:txBody>
          <a:bodyPr wrap="square" rtlCol="0">
            <a:spAutoFit/>
          </a:bodyPr>
          <a:lstStyle/>
          <a:p>
            <a:r>
              <a:rPr lang="ru-RU" sz="1800" dirty="0"/>
              <a:t>Как бороться:</a:t>
            </a:r>
          </a:p>
          <a:p>
            <a:endParaRPr lang="ru-RU" sz="1800" dirty="0"/>
          </a:p>
          <a:p>
            <a:pPr marL="342900" indent="-342900">
              <a:buAutoNum type="arabicPeriod"/>
            </a:pPr>
            <a:r>
              <a:rPr lang="ru-RU" sz="1800" dirty="0"/>
              <a:t>Устанавливать глобальный порядок получения блокировок потоками. </a:t>
            </a:r>
          </a:p>
          <a:p>
            <a:pPr marL="342900" indent="-342900">
              <a:buAutoNum type="arabicPeriod"/>
            </a:pPr>
            <a:endParaRPr lang="ru-RU" sz="1800" dirty="0"/>
          </a:p>
          <a:p>
            <a:pPr marL="342900" indent="-342900">
              <a:buAutoNum type="arabicPeriod"/>
            </a:pPr>
            <a:r>
              <a:rPr lang="ru-RU" sz="1800" dirty="0"/>
              <a:t>Устанавливать таймаут на удержание блокировок.</a:t>
            </a:r>
            <a:endParaRPr lang="en-RU" sz="1800" dirty="0"/>
          </a:p>
        </p:txBody>
      </p:sp>
    </p:spTree>
    <p:extLst>
      <p:ext uri="{BB962C8B-B14F-4D97-AF65-F5344CB8AC3E}">
        <p14:creationId xmlns:p14="http://schemas.microsoft.com/office/powerpoint/2010/main" val="1507872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ru-RU" dirty="0"/>
              <a:t>Проблема видимости</a:t>
            </a:r>
            <a:endParaRPr dirty="0"/>
          </a:p>
        </p:txBody>
      </p:sp>
      <p:grpSp>
        <p:nvGrpSpPr>
          <p:cNvPr id="2" name="Google Shape;1248;p78">
            <a:extLst>
              <a:ext uri="{FF2B5EF4-FFF2-40B4-BE49-F238E27FC236}">
                <a16:creationId xmlns:a16="http://schemas.microsoft.com/office/drawing/2014/main" id="{1382AB99-3CD3-1647-F647-497E5F715587}"/>
              </a:ext>
            </a:extLst>
          </p:cNvPr>
          <p:cNvGrpSpPr/>
          <p:nvPr/>
        </p:nvGrpSpPr>
        <p:grpSpPr>
          <a:xfrm>
            <a:off x="1060106" y="3248236"/>
            <a:ext cx="4170800" cy="3486340"/>
            <a:chOff x="1029589" y="3048293"/>
            <a:chExt cx="3853627" cy="3221219"/>
          </a:xfrm>
        </p:grpSpPr>
        <p:sp>
          <p:nvSpPr>
            <p:cNvPr id="3" name="Google Shape;1249;p78">
              <a:extLst>
                <a:ext uri="{FF2B5EF4-FFF2-40B4-BE49-F238E27FC236}">
                  <a16:creationId xmlns:a16="http://schemas.microsoft.com/office/drawing/2014/main" id="{3403B7FB-C1E0-9811-C653-13409349CB66}"/>
                </a:ext>
              </a:extLst>
            </p:cNvPr>
            <p:cNvSpPr txBox="1"/>
            <p:nvPr/>
          </p:nvSpPr>
          <p:spPr>
            <a:xfrm>
              <a:off x="1041470" y="3048293"/>
              <a:ext cx="3195673" cy="710726"/>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sp>
          <p:nvSpPr>
            <p:cNvPr id="4" name="Google Shape;1250;p78">
              <a:extLst>
                <a:ext uri="{FF2B5EF4-FFF2-40B4-BE49-F238E27FC236}">
                  <a16:creationId xmlns:a16="http://schemas.microsoft.com/office/drawing/2014/main" id="{F40805D5-CB13-926A-4F8E-715884DB8D88}"/>
                </a:ext>
              </a:extLst>
            </p:cNvPr>
            <p:cNvSpPr txBox="1"/>
            <p:nvPr/>
          </p:nvSpPr>
          <p:spPr>
            <a:xfrm>
              <a:off x="1029589" y="4248340"/>
              <a:ext cx="3853627" cy="2021172"/>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grpSp>
      <p:sp>
        <p:nvSpPr>
          <p:cNvPr id="5" name="TextBox 4">
            <a:extLst>
              <a:ext uri="{FF2B5EF4-FFF2-40B4-BE49-F238E27FC236}">
                <a16:creationId xmlns:a16="http://schemas.microsoft.com/office/drawing/2014/main" id="{E17B5A31-2006-A454-D467-78C206C1043E}"/>
              </a:ext>
            </a:extLst>
          </p:cNvPr>
          <p:cNvSpPr txBox="1"/>
          <p:nvPr/>
        </p:nvSpPr>
        <p:spPr>
          <a:xfrm>
            <a:off x="677333" y="2099054"/>
            <a:ext cx="6905153" cy="3139321"/>
          </a:xfrm>
          <a:prstGeom prst="rect">
            <a:avLst/>
          </a:prstGeom>
          <a:noFill/>
        </p:spPr>
        <p:txBody>
          <a:bodyPr wrap="square" rtlCol="0">
            <a:spAutoFit/>
          </a:bodyPr>
          <a:lstStyle/>
          <a:p>
            <a:r>
              <a:rPr lang="ru-RU" sz="1800" dirty="0"/>
              <a:t>Из-за кеширования в ядре (или других оптимизаций) поток может не увидеть новое значение переменной, установленное другим потоком.</a:t>
            </a:r>
          </a:p>
          <a:p>
            <a:endParaRPr lang="ru-RU" sz="1800" dirty="0"/>
          </a:p>
          <a:p>
            <a:endParaRPr lang="ru-RU" sz="1800" dirty="0"/>
          </a:p>
          <a:p>
            <a:endParaRPr lang="ru-RU" sz="1800" dirty="0"/>
          </a:p>
          <a:p>
            <a:r>
              <a:rPr lang="ru-RU" sz="1800" dirty="0"/>
              <a:t>Как бороться:</a:t>
            </a:r>
          </a:p>
          <a:p>
            <a:endParaRPr lang="ru-RU" sz="1800" dirty="0"/>
          </a:p>
          <a:p>
            <a:r>
              <a:rPr lang="ru-RU" sz="1800" dirty="0"/>
              <a:t>1. Синхронизировать чтение и запись </a:t>
            </a:r>
            <a:r>
              <a:rPr lang="ru-RU" sz="1800" dirty="0">
                <a:solidFill>
                  <a:schemeClr val="bg2"/>
                </a:solidFill>
              </a:rPr>
              <a:t>общей блокировкой</a:t>
            </a:r>
            <a:r>
              <a:rPr lang="ru-RU" sz="1800" dirty="0"/>
              <a:t>.</a:t>
            </a:r>
          </a:p>
          <a:p>
            <a:r>
              <a:rPr lang="ru-RU" sz="1800" dirty="0"/>
              <a:t>2. Использовать </a:t>
            </a:r>
            <a:r>
              <a:rPr lang="en-US" sz="1800" dirty="0">
                <a:solidFill>
                  <a:schemeClr val="bg2"/>
                </a:solidFill>
              </a:rPr>
              <a:t>volatile-</a:t>
            </a:r>
            <a:r>
              <a:rPr lang="ru-RU" sz="1800" dirty="0">
                <a:solidFill>
                  <a:schemeClr val="bg2"/>
                </a:solidFill>
              </a:rPr>
              <a:t>переменные</a:t>
            </a:r>
            <a:r>
              <a:rPr lang="ru-RU" sz="1800" dirty="0"/>
              <a:t> - для них гарантируется видимость изменений из других потоков</a:t>
            </a:r>
            <a:r>
              <a:rPr lang="en-US" sz="1800" dirty="0"/>
              <a:t>.</a:t>
            </a:r>
            <a:endParaRPr lang="ru-RU" sz="1800" dirty="0"/>
          </a:p>
        </p:txBody>
      </p:sp>
      <p:pic>
        <p:nvPicPr>
          <p:cNvPr id="6" name="Picture 5" descr="A diagram of a computer hardware system&#10;&#10;Description automatically generated">
            <a:extLst>
              <a:ext uri="{FF2B5EF4-FFF2-40B4-BE49-F238E27FC236}">
                <a16:creationId xmlns:a16="http://schemas.microsoft.com/office/drawing/2014/main" id="{0193CD24-46CF-4A75-AE40-3ADC5BBEC512}"/>
              </a:ext>
            </a:extLst>
          </p:cNvPr>
          <p:cNvPicPr>
            <a:picLocks noChangeAspect="1"/>
          </p:cNvPicPr>
          <p:nvPr/>
        </p:nvPicPr>
        <p:blipFill>
          <a:blip r:embed="rId3"/>
          <a:stretch>
            <a:fillRect/>
          </a:stretch>
        </p:blipFill>
        <p:spPr>
          <a:xfrm>
            <a:off x="7994489" y="2131712"/>
            <a:ext cx="3520178" cy="3067584"/>
          </a:xfrm>
          <a:prstGeom prst="rect">
            <a:avLst/>
          </a:prstGeom>
          <a:ln>
            <a:solidFill>
              <a:schemeClr val="bg2"/>
            </a:solidFill>
          </a:ln>
        </p:spPr>
      </p:pic>
    </p:spTree>
    <p:extLst>
      <p:ext uri="{BB962C8B-B14F-4D97-AF65-F5344CB8AC3E}">
        <p14:creationId xmlns:p14="http://schemas.microsoft.com/office/powerpoint/2010/main" val="2309408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83"/>
        <p:cNvGrpSpPr/>
        <p:nvPr/>
      </p:nvGrpSpPr>
      <p:grpSpPr>
        <a:xfrm>
          <a:off x="0" y="0"/>
          <a:ext cx="0" cy="0"/>
          <a:chOff x="0" y="0"/>
          <a:chExt cx="0" cy="0"/>
        </a:xfrm>
      </p:grpSpPr>
      <p:pic>
        <p:nvPicPr>
          <p:cNvPr id="384" name="Google Shape;384;p47"/>
          <p:cNvPicPr preferRelativeResize="0"/>
          <p:nvPr/>
        </p:nvPicPr>
        <p:blipFill rotWithShape="1">
          <a:blip r:embed="rId3">
            <a:alphaModFix/>
          </a:blip>
          <a:srcRect l="20473" t="26084" r="9289" b="26084"/>
          <a:stretch/>
        </p:blipFill>
        <p:spPr>
          <a:xfrm>
            <a:off x="0" y="0"/>
            <a:ext cx="12192000" cy="6858000"/>
          </a:xfrm>
          <a:prstGeom prst="rect">
            <a:avLst/>
          </a:prstGeom>
          <a:noFill/>
          <a:ln>
            <a:noFill/>
          </a:ln>
        </p:spPr>
      </p:pic>
      <p:sp>
        <p:nvSpPr>
          <p:cNvPr id="385" name="Google Shape;385;p47"/>
          <p:cNvSpPr txBox="1">
            <a:spLocks noGrp="1"/>
          </p:cNvSpPr>
          <p:nvPr>
            <p:ph type="title"/>
          </p:nvPr>
        </p:nvSpPr>
        <p:spPr>
          <a:xfrm>
            <a:off x="603172" y="1119966"/>
            <a:ext cx="5983608" cy="1828193"/>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6600"/>
              <a:buFont typeface="Play"/>
              <a:buNone/>
            </a:pPr>
            <a:r>
              <a:rPr lang="en-US" dirty="0">
                <a:solidFill>
                  <a:schemeClr val="bg1"/>
                </a:solidFill>
              </a:rPr>
              <a:t>Java Memory Model</a:t>
            </a:r>
            <a:endParaRPr dirty="0">
              <a:solidFill>
                <a:schemeClr val="bg1"/>
              </a:solidFill>
            </a:endParaRPr>
          </a:p>
        </p:txBody>
      </p:sp>
      <p:sp>
        <p:nvSpPr>
          <p:cNvPr id="386" name="Google Shape;386;p47"/>
          <p:cNvSpPr/>
          <p:nvPr/>
        </p:nvSpPr>
        <p:spPr>
          <a:xfrm>
            <a:off x="658813" y="5548708"/>
            <a:ext cx="189326" cy="18932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7" name="Google Shape;387;p47"/>
          <p:cNvSpPr/>
          <p:nvPr/>
        </p:nvSpPr>
        <p:spPr>
          <a:xfrm>
            <a:off x="1182274" y="5548708"/>
            <a:ext cx="189326" cy="1893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8" name="Google Shape;388;p47"/>
          <p:cNvSpPr/>
          <p:nvPr/>
        </p:nvSpPr>
        <p:spPr>
          <a:xfrm>
            <a:off x="1705735" y="5548708"/>
            <a:ext cx="189326" cy="1893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9" name="Google Shape;389;p47"/>
          <p:cNvSpPr/>
          <p:nvPr/>
        </p:nvSpPr>
        <p:spPr>
          <a:xfrm>
            <a:off x="2229196" y="5548708"/>
            <a:ext cx="189326" cy="1893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0" name="Google Shape;390;p47"/>
          <p:cNvSpPr/>
          <p:nvPr/>
        </p:nvSpPr>
        <p:spPr>
          <a:xfrm>
            <a:off x="2752657" y="5548708"/>
            <a:ext cx="189326" cy="1893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en-US" dirty="0"/>
              <a:t>Race condition</a:t>
            </a:r>
            <a:endParaRPr dirty="0"/>
          </a:p>
        </p:txBody>
      </p:sp>
      <p:grpSp>
        <p:nvGrpSpPr>
          <p:cNvPr id="2" name="Google Shape;1248;p78">
            <a:extLst>
              <a:ext uri="{FF2B5EF4-FFF2-40B4-BE49-F238E27FC236}">
                <a16:creationId xmlns:a16="http://schemas.microsoft.com/office/drawing/2014/main" id="{1382AB99-3CD3-1647-F647-497E5F715587}"/>
              </a:ext>
            </a:extLst>
          </p:cNvPr>
          <p:cNvGrpSpPr/>
          <p:nvPr/>
        </p:nvGrpSpPr>
        <p:grpSpPr>
          <a:xfrm>
            <a:off x="1060106" y="3248236"/>
            <a:ext cx="4170800" cy="3486340"/>
            <a:chOff x="1029589" y="3048293"/>
            <a:chExt cx="3853627" cy="3221219"/>
          </a:xfrm>
        </p:grpSpPr>
        <p:sp>
          <p:nvSpPr>
            <p:cNvPr id="3" name="Google Shape;1249;p78">
              <a:extLst>
                <a:ext uri="{FF2B5EF4-FFF2-40B4-BE49-F238E27FC236}">
                  <a16:creationId xmlns:a16="http://schemas.microsoft.com/office/drawing/2014/main" id="{3403B7FB-C1E0-9811-C653-13409349CB66}"/>
                </a:ext>
              </a:extLst>
            </p:cNvPr>
            <p:cNvSpPr txBox="1"/>
            <p:nvPr/>
          </p:nvSpPr>
          <p:spPr>
            <a:xfrm>
              <a:off x="1041470" y="3048293"/>
              <a:ext cx="3195673" cy="710726"/>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sp>
          <p:nvSpPr>
            <p:cNvPr id="4" name="Google Shape;1250;p78">
              <a:extLst>
                <a:ext uri="{FF2B5EF4-FFF2-40B4-BE49-F238E27FC236}">
                  <a16:creationId xmlns:a16="http://schemas.microsoft.com/office/drawing/2014/main" id="{F40805D5-CB13-926A-4F8E-715884DB8D88}"/>
                </a:ext>
              </a:extLst>
            </p:cNvPr>
            <p:cNvSpPr txBox="1"/>
            <p:nvPr/>
          </p:nvSpPr>
          <p:spPr>
            <a:xfrm>
              <a:off x="1029589" y="4248340"/>
              <a:ext cx="3853627" cy="2021172"/>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grpSp>
      <p:sp>
        <p:nvSpPr>
          <p:cNvPr id="6" name="TextBox 5">
            <a:extLst>
              <a:ext uri="{FF2B5EF4-FFF2-40B4-BE49-F238E27FC236}">
                <a16:creationId xmlns:a16="http://schemas.microsoft.com/office/drawing/2014/main" id="{74016FA7-1B78-5E68-CEAD-80733DEEB59E}"/>
              </a:ext>
            </a:extLst>
          </p:cNvPr>
          <p:cNvSpPr txBox="1"/>
          <p:nvPr/>
        </p:nvSpPr>
        <p:spPr>
          <a:xfrm>
            <a:off x="677333" y="1670496"/>
            <a:ext cx="6983011" cy="3970318"/>
          </a:xfrm>
          <a:prstGeom prst="rect">
            <a:avLst/>
          </a:prstGeom>
          <a:noFill/>
        </p:spPr>
        <p:txBody>
          <a:bodyPr wrap="square" rtlCol="0">
            <a:spAutoFit/>
          </a:bodyPr>
          <a:lstStyle/>
          <a:p>
            <a:r>
              <a:rPr lang="ru-RU" sz="1800" dirty="0">
                <a:solidFill>
                  <a:schemeClr val="bg2"/>
                </a:solidFill>
              </a:rPr>
              <a:t>Состояние гонки</a:t>
            </a:r>
            <a:r>
              <a:rPr lang="ru-RU" sz="1800" dirty="0"/>
              <a:t> (</a:t>
            </a:r>
            <a:r>
              <a:rPr lang="en-GB" sz="1800" dirty="0">
                <a:solidFill>
                  <a:schemeClr val="bg2"/>
                </a:solidFill>
              </a:rPr>
              <a:t>race condition</a:t>
            </a:r>
            <a:r>
              <a:rPr lang="en-GB" sz="1800" dirty="0"/>
              <a:t>) - </a:t>
            </a:r>
            <a:r>
              <a:rPr lang="ru-RU" sz="1800" dirty="0"/>
              <a:t>ситуация, когда корректность вычисления зависит от относительного времени исполнения потоков или образа их взаимодействия – то есть от стечения обстоятельств.</a:t>
            </a:r>
          </a:p>
          <a:p>
            <a:endParaRPr lang="en-US" sz="1800" dirty="0"/>
          </a:p>
          <a:p>
            <a:r>
              <a:rPr lang="ru-RU" sz="1800" dirty="0"/>
              <a:t>Состояние гонки часто возникает в случаях проверка-потом-действие (</a:t>
            </a:r>
            <a:r>
              <a:rPr lang="en-GB" sz="1800" dirty="0">
                <a:solidFill>
                  <a:schemeClr val="bg2"/>
                </a:solidFill>
              </a:rPr>
              <a:t>check-then-act</a:t>
            </a:r>
            <a:r>
              <a:rPr lang="en-GB" sz="1800" dirty="0"/>
              <a:t>), </a:t>
            </a:r>
            <a:r>
              <a:rPr lang="ru-RU" sz="1800" dirty="0"/>
              <a:t>когда потенциально устаревшее наблюдение используется для принятия решения о дальнейших действиях</a:t>
            </a:r>
            <a:endParaRPr lang="en-US" sz="1800" dirty="0"/>
          </a:p>
          <a:p>
            <a:endParaRPr lang="ru-RU" sz="1800" dirty="0"/>
          </a:p>
          <a:p>
            <a:endParaRPr lang="ru-RU" sz="1800" dirty="0"/>
          </a:p>
          <a:p>
            <a:endParaRPr lang="en-US" sz="1800" dirty="0"/>
          </a:p>
          <a:p>
            <a:r>
              <a:rPr lang="ru-RU" sz="1800" dirty="0"/>
              <a:t>Каноничный пример - инкремент счётчика из разных потоков.</a:t>
            </a:r>
          </a:p>
          <a:p>
            <a:endParaRPr lang="en-RU" sz="1800" dirty="0"/>
          </a:p>
        </p:txBody>
      </p:sp>
      <p:pic>
        <p:nvPicPr>
          <p:cNvPr id="1026" name="Picture 2" descr="Race Increment">
            <a:extLst>
              <a:ext uri="{FF2B5EF4-FFF2-40B4-BE49-F238E27FC236}">
                <a16:creationId xmlns:a16="http://schemas.microsoft.com/office/drawing/2014/main" id="{2A8CAE92-3804-9014-49BF-3BD458FCD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4767" y="1271706"/>
            <a:ext cx="3009900" cy="451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666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ru-RU" dirty="0"/>
              <a:t>Как избежать гонок</a:t>
            </a:r>
            <a:endParaRPr dirty="0"/>
          </a:p>
        </p:txBody>
      </p:sp>
      <p:grpSp>
        <p:nvGrpSpPr>
          <p:cNvPr id="2" name="Google Shape;1248;p78">
            <a:extLst>
              <a:ext uri="{FF2B5EF4-FFF2-40B4-BE49-F238E27FC236}">
                <a16:creationId xmlns:a16="http://schemas.microsoft.com/office/drawing/2014/main" id="{1382AB99-3CD3-1647-F647-497E5F715587}"/>
              </a:ext>
            </a:extLst>
          </p:cNvPr>
          <p:cNvGrpSpPr/>
          <p:nvPr/>
        </p:nvGrpSpPr>
        <p:grpSpPr>
          <a:xfrm>
            <a:off x="1060106" y="3248236"/>
            <a:ext cx="4170800" cy="3486340"/>
            <a:chOff x="1029589" y="3048293"/>
            <a:chExt cx="3853627" cy="3221219"/>
          </a:xfrm>
        </p:grpSpPr>
        <p:sp>
          <p:nvSpPr>
            <p:cNvPr id="3" name="Google Shape;1249;p78">
              <a:extLst>
                <a:ext uri="{FF2B5EF4-FFF2-40B4-BE49-F238E27FC236}">
                  <a16:creationId xmlns:a16="http://schemas.microsoft.com/office/drawing/2014/main" id="{3403B7FB-C1E0-9811-C653-13409349CB66}"/>
                </a:ext>
              </a:extLst>
            </p:cNvPr>
            <p:cNvSpPr txBox="1"/>
            <p:nvPr/>
          </p:nvSpPr>
          <p:spPr>
            <a:xfrm>
              <a:off x="1041470" y="3048293"/>
              <a:ext cx="3195673" cy="710726"/>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sp>
          <p:nvSpPr>
            <p:cNvPr id="4" name="Google Shape;1250;p78">
              <a:extLst>
                <a:ext uri="{FF2B5EF4-FFF2-40B4-BE49-F238E27FC236}">
                  <a16:creationId xmlns:a16="http://schemas.microsoft.com/office/drawing/2014/main" id="{F40805D5-CB13-926A-4F8E-715884DB8D88}"/>
                </a:ext>
              </a:extLst>
            </p:cNvPr>
            <p:cNvSpPr txBox="1"/>
            <p:nvPr/>
          </p:nvSpPr>
          <p:spPr>
            <a:xfrm>
              <a:off x="1029589" y="4248340"/>
              <a:ext cx="3853627" cy="2021172"/>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grpSp>
      <p:sp>
        <p:nvSpPr>
          <p:cNvPr id="6" name="TextBox 5">
            <a:extLst>
              <a:ext uri="{FF2B5EF4-FFF2-40B4-BE49-F238E27FC236}">
                <a16:creationId xmlns:a16="http://schemas.microsoft.com/office/drawing/2014/main" id="{74016FA7-1B78-5E68-CEAD-80733DEEB59E}"/>
              </a:ext>
            </a:extLst>
          </p:cNvPr>
          <p:cNvSpPr txBox="1"/>
          <p:nvPr/>
        </p:nvSpPr>
        <p:spPr>
          <a:xfrm>
            <a:off x="677333" y="2443525"/>
            <a:ext cx="6983011"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2"/>
                </a:solidFill>
              </a:rPr>
              <a:t>Volatile</a:t>
            </a:r>
          </a:p>
          <a:p>
            <a:pPr marL="285750" indent="-285750">
              <a:buFont typeface="Arial" panose="020B0604020202020204" pitchFamily="34" charset="0"/>
              <a:buChar char="•"/>
            </a:pPr>
            <a:endParaRPr lang="ru-RU" sz="2000" dirty="0">
              <a:solidFill>
                <a:schemeClr val="bg2"/>
              </a:solidFill>
            </a:endParaRPr>
          </a:p>
          <a:p>
            <a:endParaRPr lang="en-RU" sz="2000" dirty="0">
              <a:solidFill>
                <a:schemeClr val="bg2"/>
              </a:solidFill>
            </a:endParaRPr>
          </a:p>
        </p:txBody>
      </p:sp>
      <p:sp>
        <p:nvSpPr>
          <p:cNvPr id="5" name="TextBox 4">
            <a:extLst>
              <a:ext uri="{FF2B5EF4-FFF2-40B4-BE49-F238E27FC236}">
                <a16:creationId xmlns:a16="http://schemas.microsoft.com/office/drawing/2014/main" id="{A2DE6403-C0D6-C190-E5CB-44447B7A709E}"/>
              </a:ext>
            </a:extLst>
          </p:cNvPr>
          <p:cNvSpPr txBox="1"/>
          <p:nvPr/>
        </p:nvSpPr>
        <p:spPr>
          <a:xfrm>
            <a:off x="677333" y="4239275"/>
            <a:ext cx="2866490" cy="400110"/>
          </a:xfrm>
          <a:prstGeom prst="rect">
            <a:avLst/>
          </a:prstGeom>
          <a:noFill/>
        </p:spPr>
        <p:txBody>
          <a:bodyPr wrap="none" rtlCol="0">
            <a:spAutoFit/>
          </a:bodyPr>
          <a:lstStyle/>
          <a:p>
            <a:pPr marL="285750" indent="-285750">
              <a:buFont typeface="Arial" panose="020B0604020202020204" pitchFamily="34" charset="0"/>
              <a:buChar char="•"/>
            </a:pPr>
            <a:r>
              <a:rPr lang="en-RU" sz="2000" dirty="0">
                <a:solidFill>
                  <a:schemeClr val="bg2"/>
                </a:solidFill>
              </a:rPr>
              <a:t>Locks </a:t>
            </a:r>
            <a:r>
              <a:rPr lang="ru-RU" sz="2000" dirty="0">
                <a:solidFill>
                  <a:schemeClr val="bg2"/>
                </a:solidFill>
              </a:rPr>
              <a:t>/ </a:t>
            </a:r>
            <a:r>
              <a:rPr lang="en-RU" sz="2000" dirty="0">
                <a:solidFill>
                  <a:schemeClr val="bg2"/>
                </a:solidFill>
              </a:rPr>
              <a:t>synchronized</a:t>
            </a:r>
          </a:p>
        </p:txBody>
      </p:sp>
      <p:sp>
        <p:nvSpPr>
          <p:cNvPr id="8" name="TextBox 7">
            <a:extLst>
              <a:ext uri="{FF2B5EF4-FFF2-40B4-BE49-F238E27FC236}">
                <a16:creationId xmlns:a16="http://schemas.microsoft.com/office/drawing/2014/main" id="{7417E0F5-C92D-8D84-0080-B7BD11DFE8F6}"/>
              </a:ext>
            </a:extLst>
          </p:cNvPr>
          <p:cNvSpPr txBox="1"/>
          <p:nvPr/>
        </p:nvSpPr>
        <p:spPr>
          <a:xfrm>
            <a:off x="1886610" y="2477348"/>
            <a:ext cx="6100762" cy="400110"/>
          </a:xfrm>
          <a:prstGeom prst="rect">
            <a:avLst/>
          </a:prstGeom>
          <a:noFill/>
        </p:spPr>
        <p:txBody>
          <a:bodyPr wrap="square">
            <a:spAutoFit/>
          </a:bodyPr>
          <a:lstStyle/>
          <a:p>
            <a:r>
              <a:rPr lang="en-US" sz="2000" dirty="0"/>
              <a:t>❌</a:t>
            </a:r>
            <a:endParaRPr lang="en-RU" dirty="0"/>
          </a:p>
        </p:txBody>
      </p:sp>
      <p:sp>
        <p:nvSpPr>
          <p:cNvPr id="10" name="TextBox 9">
            <a:extLst>
              <a:ext uri="{FF2B5EF4-FFF2-40B4-BE49-F238E27FC236}">
                <a16:creationId xmlns:a16="http://schemas.microsoft.com/office/drawing/2014/main" id="{FDB48F17-C2A1-1223-3E20-2A56576F89A5}"/>
              </a:ext>
            </a:extLst>
          </p:cNvPr>
          <p:cNvSpPr txBox="1"/>
          <p:nvPr/>
        </p:nvSpPr>
        <p:spPr>
          <a:xfrm>
            <a:off x="677333" y="5192372"/>
            <a:ext cx="6100762" cy="400110"/>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2"/>
                </a:solidFill>
              </a:rPr>
              <a:t>Atomic-</a:t>
            </a:r>
            <a:r>
              <a:rPr lang="ru-RU" sz="2000" dirty="0">
                <a:solidFill>
                  <a:schemeClr val="bg2"/>
                </a:solidFill>
              </a:rPr>
              <a:t>обёртки</a:t>
            </a:r>
            <a:endParaRPr lang="en-RU" sz="2000" dirty="0">
              <a:solidFill>
                <a:schemeClr val="bg2"/>
              </a:solidFill>
            </a:endParaRPr>
          </a:p>
        </p:txBody>
      </p:sp>
      <p:sp>
        <p:nvSpPr>
          <p:cNvPr id="11" name="TextBox 10">
            <a:extLst>
              <a:ext uri="{FF2B5EF4-FFF2-40B4-BE49-F238E27FC236}">
                <a16:creationId xmlns:a16="http://schemas.microsoft.com/office/drawing/2014/main" id="{63F6E51E-B6A0-BBE4-75A8-F5DCE4CA2221}"/>
              </a:ext>
            </a:extLst>
          </p:cNvPr>
          <p:cNvSpPr txBox="1"/>
          <p:nvPr/>
        </p:nvSpPr>
        <p:spPr>
          <a:xfrm>
            <a:off x="2924933" y="5239786"/>
            <a:ext cx="441146" cy="400110"/>
          </a:xfrm>
          <a:prstGeom prst="rect">
            <a:avLst/>
          </a:prstGeom>
          <a:noFill/>
        </p:spPr>
        <p:txBody>
          <a:bodyPr wrap="none" rtlCol="0">
            <a:spAutoFit/>
          </a:bodyPr>
          <a:lstStyle/>
          <a:p>
            <a:r>
              <a:rPr lang="ru-RU" sz="2000" dirty="0"/>
              <a:t>✅</a:t>
            </a:r>
            <a:endParaRPr lang="en-RU" dirty="0"/>
          </a:p>
        </p:txBody>
      </p:sp>
      <p:sp>
        <p:nvSpPr>
          <p:cNvPr id="13" name="TextBox 12">
            <a:extLst>
              <a:ext uri="{FF2B5EF4-FFF2-40B4-BE49-F238E27FC236}">
                <a16:creationId xmlns:a16="http://schemas.microsoft.com/office/drawing/2014/main" id="{67A3A5B2-5CB2-D26B-B98B-95F556D71DD5}"/>
              </a:ext>
            </a:extLst>
          </p:cNvPr>
          <p:cNvSpPr txBox="1"/>
          <p:nvPr/>
        </p:nvSpPr>
        <p:spPr>
          <a:xfrm>
            <a:off x="677333" y="2858553"/>
            <a:ext cx="9295342" cy="923330"/>
          </a:xfrm>
          <a:prstGeom prst="rect">
            <a:avLst/>
          </a:prstGeom>
          <a:noFill/>
        </p:spPr>
        <p:txBody>
          <a:bodyPr wrap="square">
            <a:spAutoFit/>
          </a:bodyPr>
          <a:lstStyle/>
          <a:p>
            <a:r>
              <a:rPr lang="ru-RU" sz="1800" dirty="0"/>
              <a:t>Операции А и Б являются атомарными относительно друг друга, если при наблюдении со стороны потока, исполняющего А, когда другой поток исполняет Б, – либо все команды операции Б выполнены, либо ни одна из них</a:t>
            </a:r>
            <a:endParaRPr lang="en-RU" sz="1800" dirty="0"/>
          </a:p>
        </p:txBody>
      </p:sp>
    </p:spTree>
    <p:extLst>
      <p:ext uri="{BB962C8B-B14F-4D97-AF65-F5344CB8AC3E}">
        <p14:creationId xmlns:p14="http://schemas.microsoft.com/office/powerpoint/2010/main" val="9340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8" grpId="0"/>
      <p:bldP spid="10" grpId="0"/>
      <p:bldP spid="11"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en-US" dirty="0"/>
              <a:t>Atomic-</a:t>
            </a:r>
            <a:r>
              <a:rPr lang="ru-RU" dirty="0"/>
              <a:t>классы</a:t>
            </a:r>
            <a:endParaRPr dirty="0"/>
          </a:p>
        </p:txBody>
      </p:sp>
      <p:sp>
        <p:nvSpPr>
          <p:cNvPr id="7" name="TextBox 6">
            <a:extLst>
              <a:ext uri="{FF2B5EF4-FFF2-40B4-BE49-F238E27FC236}">
                <a16:creationId xmlns:a16="http://schemas.microsoft.com/office/drawing/2014/main" id="{8A681B2A-2910-3DBC-7D3A-C9B7651E420F}"/>
              </a:ext>
            </a:extLst>
          </p:cNvPr>
          <p:cNvSpPr txBox="1"/>
          <p:nvPr/>
        </p:nvSpPr>
        <p:spPr>
          <a:xfrm>
            <a:off x="6203246" y="443567"/>
            <a:ext cx="5311421" cy="5970865"/>
          </a:xfrm>
          <a:prstGeom prst="rect">
            <a:avLst/>
          </a:prstGeom>
          <a:noFill/>
        </p:spPr>
        <p:txBody>
          <a:bodyPr wrap="square" rtlCol="0">
            <a:spAutoFit/>
          </a:bodyPr>
          <a:lstStyle/>
          <a:p>
            <a:endParaRPr lang="en-US" sz="1600" dirty="0"/>
          </a:p>
          <a:p>
            <a:endParaRPr lang="ru-RU" sz="1600" dirty="0"/>
          </a:p>
          <a:p>
            <a:r>
              <a:rPr lang="ru-RU" sz="1600" dirty="0"/>
              <a:t>В большинстве процессорных архитектур реализованы через инструкцию </a:t>
            </a:r>
            <a:r>
              <a:rPr lang="en-GB" sz="1600" dirty="0">
                <a:solidFill>
                  <a:schemeClr val="bg2"/>
                </a:solidFill>
              </a:rPr>
              <a:t>compare-and-swap</a:t>
            </a:r>
            <a:r>
              <a:rPr lang="en-GB" sz="1600" dirty="0"/>
              <a:t> (</a:t>
            </a:r>
            <a:r>
              <a:rPr lang="en-GB" sz="1600" dirty="0">
                <a:solidFill>
                  <a:schemeClr val="bg2"/>
                </a:solidFill>
              </a:rPr>
              <a:t>CAS</a:t>
            </a:r>
            <a:r>
              <a:rPr lang="en-GB" sz="1600" dirty="0"/>
              <a:t>). </a:t>
            </a:r>
            <a:endParaRPr lang="ru-RU" sz="1600" dirty="0"/>
          </a:p>
          <a:p>
            <a:endParaRPr lang="ru-RU" sz="1600" dirty="0"/>
          </a:p>
          <a:p>
            <a:r>
              <a:rPr lang="en-GB" sz="1600" dirty="0"/>
              <a:t>CAS </a:t>
            </a:r>
            <a:r>
              <a:rPr lang="ru-RU" sz="1600" dirty="0"/>
              <a:t>имеет три операнда: адрес в памяти, ожидаемое прежнее значение и новое значение. Если прежнее значение отличается от ожидаемого, значение в памяти не будет изменено на новое. В любом случае будет возвращено то значение, которой фактически находится в памяти по указанному адресу. </a:t>
            </a:r>
            <a:endParaRPr lang="en-US" sz="1600" dirty="0"/>
          </a:p>
          <a:p>
            <a:endParaRPr lang="en-US" sz="1600" dirty="0"/>
          </a:p>
          <a:p>
            <a:r>
              <a:rPr lang="en-GB" sz="1600" dirty="0"/>
              <a:t>CAS </a:t>
            </a:r>
            <a:r>
              <a:rPr lang="ru-RU" sz="1600" dirty="0"/>
              <a:t>реализует </a:t>
            </a:r>
            <a:r>
              <a:rPr lang="ru-RU" sz="1600" dirty="0">
                <a:solidFill>
                  <a:schemeClr val="bg2"/>
                </a:solidFill>
              </a:rPr>
              <a:t>оптимистичную</a:t>
            </a:r>
            <a:r>
              <a:rPr lang="ru-RU" sz="1600" dirty="0"/>
              <a:t> технику: “надеется” на успех, но способна обнаружить несоответствие. Когда несколько потоков пытается изменить значение переменной с использованием </a:t>
            </a:r>
            <a:r>
              <a:rPr lang="en-GB" sz="1600" dirty="0"/>
              <a:t>CAS, </a:t>
            </a:r>
            <a:r>
              <a:rPr lang="ru-RU" sz="1600" dirty="0"/>
              <a:t>один из них побеждает и записывает своё значение. Другим потокам сообщается, что значение было изменено, и они не блокируются, а могут повторить запись, выполнить некоторое запланированное действие или ничего не делать.</a:t>
            </a:r>
          </a:p>
          <a:p>
            <a:endParaRPr lang="en-RU" sz="1600" dirty="0"/>
          </a:p>
        </p:txBody>
      </p:sp>
      <p:sp>
        <p:nvSpPr>
          <p:cNvPr id="2" name="TextBox 1">
            <a:extLst>
              <a:ext uri="{FF2B5EF4-FFF2-40B4-BE49-F238E27FC236}">
                <a16:creationId xmlns:a16="http://schemas.microsoft.com/office/drawing/2014/main" id="{C6CA883D-82EA-D727-8515-3EB857F8A506}"/>
              </a:ext>
            </a:extLst>
          </p:cNvPr>
          <p:cNvSpPr txBox="1"/>
          <p:nvPr/>
        </p:nvSpPr>
        <p:spPr>
          <a:xfrm>
            <a:off x="677333" y="2139428"/>
            <a:ext cx="3730508" cy="3139321"/>
          </a:xfrm>
          <a:prstGeom prst="rect">
            <a:avLst/>
          </a:prstGeom>
          <a:noFill/>
        </p:spPr>
        <p:txBody>
          <a:bodyPr wrap="none" rtlCol="0">
            <a:spAutoFit/>
          </a:bodyPr>
          <a:lstStyle/>
          <a:p>
            <a:r>
              <a:rPr lang="en-GB" sz="1800" dirty="0" err="1">
                <a:latin typeface="Consolas" panose="020B0609020204030204" pitchFamily="49" charset="0"/>
                <a:cs typeface="Consolas" panose="020B0609020204030204" pitchFamily="49" charset="0"/>
              </a:rPr>
              <a:t>java.util.concurrent.atomic</a:t>
            </a:r>
            <a:r>
              <a:rPr lang="en-GB" sz="1800" dirty="0">
                <a:latin typeface="Consolas" panose="020B0609020204030204" pitchFamily="49" charset="0"/>
                <a:cs typeface="Consolas" panose="020B0609020204030204" pitchFamily="49" charset="0"/>
              </a:rPr>
              <a:t>:</a:t>
            </a:r>
          </a:p>
          <a:p>
            <a:endParaRPr lang="en-GB" sz="1800" dirty="0">
              <a:latin typeface="Consolas" panose="020B0609020204030204" pitchFamily="49" charset="0"/>
              <a:cs typeface="Consolas" panose="020B0609020204030204" pitchFamily="49" charset="0"/>
            </a:endParaRPr>
          </a:p>
          <a:p>
            <a:r>
              <a:rPr lang="en-GB" sz="1800" dirty="0" err="1">
                <a:latin typeface="Consolas" panose="020B0609020204030204" pitchFamily="49" charset="0"/>
                <a:cs typeface="Consolas" panose="020B0609020204030204" pitchFamily="49" charset="0"/>
              </a:rPr>
              <a:t>AtomicInteger</a:t>
            </a:r>
            <a:endParaRPr lang="en-GB" sz="1800" dirty="0">
              <a:latin typeface="Consolas" panose="020B0609020204030204" pitchFamily="49" charset="0"/>
              <a:cs typeface="Consolas" panose="020B0609020204030204" pitchFamily="49" charset="0"/>
            </a:endParaRPr>
          </a:p>
          <a:p>
            <a:r>
              <a:rPr lang="en-GB" sz="1800" dirty="0" err="1">
                <a:latin typeface="Consolas" panose="020B0609020204030204" pitchFamily="49" charset="0"/>
                <a:cs typeface="Consolas" panose="020B0609020204030204" pitchFamily="49" charset="0"/>
              </a:rPr>
              <a:t>AtomicLong</a:t>
            </a:r>
            <a:endParaRPr lang="en-GB" sz="1800" dirty="0">
              <a:latin typeface="Consolas" panose="020B0609020204030204" pitchFamily="49" charset="0"/>
              <a:cs typeface="Consolas" panose="020B0609020204030204" pitchFamily="49" charset="0"/>
            </a:endParaRPr>
          </a:p>
          <a:p>
            <a:r>
              <a:rPr lang="en-GB" sz="1800" dirty="0" err="1">
                <a:latin typeface="Consolas" panose="020B0609020204030204" pitchFamily="49" charset="0"/>
                <a:cs typeface="Consolas" panose="020B0609020204030204" pitchFamily="49" charset="0"/>
              </a:rPr>
              <a:t>AtomicBoolean</a:t>
            </a:r>
            <a:endParaRPr lang="en-GB" sz="1800" dirty="0">
              <a:latin typeface="Consolas" panose="020B0609020204030204" pitchFamily="49" charset="0"/>
              <a:cs typeface="Consolas" panose="020B0609020204030204" pitchFamily="49" charset="0"/>
            </a:endParaRPr>
          </a:p>
          <a:p>
            <a:r>
              <a:rPr lang="en-GB" sz="1800" dirty="0" err="1">
                <a:latin typeface="Consolas" panose="020B0609020204030204" pitchFamily="49" charset="0"/>
                <a:cs typeface="Consolas" panose="020B0609020204030204" pitchFamily="49" charset="0"/>
              </a:rPr>
              <a:t>AtomicReference</a:t>
            </a:r>
            <a:endParaRPr lang="en-GB" sz="1800" dirty="0">
              <a:latin typeface="Consolas" panose="020B0609020204030204" pitchFamily="49" charset="0"/>
              <a:cs typeface="Consolas" panose="020B0609020204030204" pitchFamily="49" charset="0"/>
            </a:endParaRPr>
          </a:p>
          <a:p>
            <a:endParaRPr lang="en-GB" sz="1800" dirty="0">
              <a:latin typeface="Consolas" panose="020B0609020204030204" pitchFamily="49" charset="0"/>
              <a:cs typeface="Consolas" panose="020B0609020204030204" pitchFamily="49" charset="0"/>
            </a:endParaRPr>
          </a:p>
          <a:p>
            <a:r>
              <a:rPr lang="en-GB" sz="1800" dirty="0" err="1">
                <a:solidFill>
                  <a:srgbClr val="000000"/>
                </a:solidFill>
                <a:effectLst/>
                <a:latin typeface="Consolas" panose="020B0609020204030204" pitchFamily="49" charset="0"/>
                <a:cs typeface="Consolas" panose="020B0609020204030204" pitchFamily="49" charset="0"/>
              </a:rPr>
              <a:t>AtomicIntegerArray</a:t>
            </a:r>
            <a:endParaRPr lang="en-GB" sz="1800" dirty="0">
              <a:solidFill>
                <a:srgbClr val="080808"/>
              </a:solidFill>
              <a:effectLst/>
              <a:latin typeface="Consolas" panose="020B0609020204030204" pitchFamily="49" charset="0"/>
              <a:cs typeface="Consolas" panose="020B0609020204030204" pitchFamily="49" charset="0"/>
            </a:endParaRPr>
          </a:p>
          <a:p>
            <a:r>
              <a:rPr lang="en-GB" sz="1800" dirty="0" err="1">
                <a:solidFill>
                  <a:srgbClr val="000000"/>
                </a:solidFill>
                <a:effectLst/>
                <a:latin typeface="Consolas" panose="020B0609020204030204" pitchFamily="49" charset="0"/>
                <a:cs typeface="Consolas" panose="020B0609020204030204" pitchFamily="49" charset="0"/>
              </a:rPr>
              <a:t>AtomicLongArray</a:t>
            </a:r>
            <a:endParaRPr lang="en-GB" sz="1800" dirty="0">
              <a:solidFill>
                <a:srgbClr val="080808"/>
              </a:solidFill>
              <a:effectLst/>
              <a:latin typeface="Consolas" panose="020B0609020204030204" pitchFamily="49" charset="0"/>
              <a:cs typeface="Consolas" panose="020B0609020204030204" pitchFamily="49" charset="0"/>
            </a:endParaRPr>
          </a:p>
          <a:p>
            <a:r>
              <a:rPr lang="en-GB" sz="1800" dirty="0" err="1">
                <a:solidFill>
                  <a:srgbClr val="000000"/>
                </a:solidFill>
                <a:effectLst/>
                <a:latin typeface="Consolas" panose="020B0609020204030204" pitchFamily="49" charset="0"/>
                <a:cs typeface="Consolas" panose="020B0609020204030204" pitchFamily="49" charset="0"/>
              </a:rPr>
              <a:t>AtomicReferenceArray</a:t>
            </a:r>
            <a:endParaRPr lang="en-GB" sz="1800" dirty="0">
              <a:solidFill>
                <a:srgbClr val="080808"/>
              </a:solidFill>
              <a:effectLst/>
              <a:latin typeface="Consolas" panose="020B0609020204030204" pitchFamily="49" charset="0"/>
              <a:cs typeface="Consolas" panose="020B0609020204030204" pitchFamily="49" charset="0"/>
            </a:endParaRPr>
          </a:p>
          <a:p>
            <a:endParaRPr lang="en-RU"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57631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83"/>
        <p:cNvGrpSpPr/>
        <p:nvPr/>
      </p:nvGrpSpPr>
      <p:grpSpPr>
        <a:xfrm>
          <a:off x="0" y="0"/>
          <a:ext cx="0" cy="0"/>
          <a:chOff x="0" y="0"/>
          <a:chExt cx="0" cy="0"/>
        </a:xfrm>
      </p:grpSpPr>
      <p:pic>
        <p:nvPicPr>
          <p:cNvPr id="384" name="Google Shape;384;p47"/>
          <p:cNvPicPr preferRelativeResize="0"/>
          <p:nvPr/>
        </p:nvPicPr>
        <p:blipFill rotWithShape="1">
          <a:blip r:embed="rId3">
            <a:alphaModFix/>
          </a:blip>
          <a:srcRect l="20473" t="26084" r="9289" b="26084"/>
          <a:stretch/>
        </p:blipFill>
        <p:spPr>
          <a:xfrm>
            <a:off x="0" y="0"/>
            <a:ext cx="12192000" cy="6858000"/>
          </a:xfrm>
          <a:prstGeom prst="rect">
            <a:avLst/>
          </a:prstGeom>
          <a:noFill/>
          <a:ln>
            <a:noFill/>
          </a:ln>
        </p:spPr>
      </p:pic>
      <p:sp>
        <p:nvSpPr>
          <p:cNvPr id="385" name="Google Shape;385;p47"/>
          <p:cNvSpPr txBox="1">
            <a:spLocks noGrp="1"/>
          </p:cNvSpPr>
          <p:nvPr>
            <p:ph type="title"/>
          </p:nvPr>
        </p:nvSpPr>
        <p:spPr>
          <a:xfrm>
            <a:off x="603171" y="1119966"/>
            <a:ext cx="7989035" cy="914096"/>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6600"/>
              <a:buFont typeface="Play"/>
              <a:buNone/>
            </a:pPr>
            <a:r>
              <a:rPr lang="ru-RU" dirty="0">
                <a:solidFill>
                  <a:schemeClr val="bg1"/>
                </a:solidFill>
              </a:rPr>
              <a:t>Синхронизаторы</a:t>
            </a:r>
            <a:endParaRPr dirty="0">
              <a:solidFill>
                <a:schemeClr val="bg1"/>
              </a:solidFill>
            </a:endParaRPr>
          </a:p>
        </p:txBody>
      </p:sp>
      <p:sp>
        <p:nvSpPr>
          <p:cNvPr id="386" name="Google Shape;386;p47"/>
          <p:cNvSpPr/>
          <p:nvPr/>
        </p:nvSpPr>
        <p:spPr>
          <a:xfrm>
            <a:off x="658813" y="5548708"/>
            <a:ext cx="189326" cy="18932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9" name="Google Shape;389;p47"/>
          <p:cNvSpPr/>
          <p:nvPr/>
        </p:nvSpPr>
        <p:spPr>
          <a:xfrm>
            <a:off x="2229196" y="5548708"/>
            <a:ext cx="189326" cy="1893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0" name="Google Shape;390;p47"/>
          <p:cNvSpPr/>
          <p:nvPr/>
        </p:nvSpPr>
        <p:spPr>
          <a:xfrm>
            <a:off x="2752657" y="5548708"/>
            <a:ext cx="189326" cy="1893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 name="Google Shape;386;p47">
            <a:extLst>
              <a:ext uri="{FF2B5EF4-FFF2-40B4-BE49-F238E27FC236}">
                <a16:creationId xmlns:a16="http://schemas.microsoft.com/office/drawing/2014/main" id="{5BAB2EE8-67BA-925F-D2A5-A215922413AE}"/>
              </a:ext>
            </a:extLst>
          </p:cNvPr>
          <p:cNvSpPr/>
          <p:nvPr/>
        </p:nvSpPr>
        <p:spPr>
          <a:xfrm>
            <a:off x="1189591" y="5543450"/>
            <a:ext cx="189326" cy="18932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Google Shape;386;p47">
            <a:extLst>
              <a:ext uri="{FF2B5EF4-FFF2-40B4-BE49-F238E27FC236}">
                <a16:creationId xmlns:a16="http://schemas.microsoft.com/office/drawing/2014/main" id="{C0B30741-BE26-165D-EB12-7C68945E5EEE}"/>
              </a:ext>
            </a:extLst>
          </p:cNvPr>
          <p:cNvSpPr/>
          <p:nvPr/>
        </p:nvSpPr>
        <p:spPr>
          <a:xfrm>
            <a:off x="1704604" y="5553957"/>
            <a:ext cx="189326" cy="18932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 name="Google Shape;390;p47">
            <a:extLst>
              <a:ext uri="{FF2B5EF4-FFF2-40B4-BE49-F238E27FC236}">
                <a16:creationId xmlns:a16="http://schemas.microsoft.com/office/drawing/2014/main" id="{234B9F7A-34E6-22F5-E686-4D8622907575}"/>
              </a:ext>
            </a:extLst>
          </p:cNvPr>
          <p:cNvSpPr/>
          <p:nvPr/>
        </p:nvSpPr>
        <p:spPr>
          <a:xfrm>
            <a:off x="3251903" y="5559216"/>
            <a:ext cx="189326" cy="1893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130392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ru-RU" dirty="0"/>
              <a:t>Примитивы синхронизации</a:t>
            </a:r>
            <a:r>
              <a:rPr lang="en-US" dirty="0"/>
              <a:t>: </a:t>
            </a:r>
            <a:r>
              <a:rPr lang="ru-RU" dirty="0"/>
              <a:t>монитор</a:t>
            </a:r>
            <a:endParaRPr dirty="0"/>
          </a:p>
        </p:txBody>
      </p:sp>
      <p:pic>
        <p:nvPicPr>
          <p:cNvPr id="13" name="Picture 12" descr="A screen shot of a computer code&#10;&#10;Description automatically generated">
            <a:extLst>
              <a:ext uri="{FF2B5EF4-FFF2-40B4-BE49-F238E27FC236}">
                <a16:creationId xmlns:a16="http://schemas.microsoft.com/office/drawing/2014/main" id="{1E0C8BC7-7E90-DD51-5EF3-B5467F39381B}"/>
              </a:ext>
            </a:extLst>
          </p:cNvPr>
          <p:cNvPicPr>
            <a:picLocks noChangeAspect="1"/>
          </p:cNvPicPr>
          <p:nvPr/>
        </p:nvPicPr>
        <p:blipFill>
          <a:blip r:embed="rId3"/>
          <a:stretch>
            <a:fillRect/>
          </a:stretch>
        </p:blipFill>
        <p:spPr>
          <a:xfrm>
            <a:off x="6481619" y="1336391"/>
            <a:ext cx="4220249" cy="5026025"/>
          </a:xfrm>
          <a:prstGeom prst="rect">
            <a:avLst/>
          </a:prstGeom>
          <a:ln>
            <a:solidFill>
              <a:schemeClr val="bg2"/>
            </a:solidFill>
          </a:ln>
        </p:spPr>
      </p:pic>
      <p:sp>
        <p:nvSpPr>
          <p:cNvPr id="15" name="TextBox 14">
            <a:extLst>
              <a:ext uri="{FF2B5EF4-FFF2-40B4-BE49-F238E27FC236}">
                <a16:creationId xmlns:a16="http://schemas.microsoft.com/office/drawing/2014/main" id="{A670511B-2FAE-2D2D-6FC4-E69E61883544}"/>
              </a:ext>
            </a:extLst>
          </p:cNvPr>
          <p:cNvSpPr txBox="1"/>
          <p:nvPr/>
        </p:nvSpPr>
        <p:spPr>
          <a:xfrm>
            <a:off x="1274552" y="2787121"/>
            <a:ext cx="4435830" cy="369332"/>
          </a:xfrm>
          <a:prstGeom prst="rect">
            <a:avLst/>
          </a:prstGeom>
          <a:noFill/>
        </p:spPr>
        <p:txBody>
          <a:bodyPr wrap="none" rtlCol="0">
            <a:spAutoFit/>
          </a:bodyPr>
          <a:lstStyle/>
          <a:p>
            <a:r>
              <a:rPr lang="ru-RU" sz="1800" dirty="0"/>
              <a:t>Каждый </a:t>
            </a:r>
            <a:r>
              <a:rPr lang="en-RU" sz="1800" dirty="0"/>
              <a:t>Java-</a:t>
            </a:r>
            <a:r>
              <a:rPr lang="ru-RU" sz="1800" dirty="0"/>
              <a:t>объект содержит методы:</a:t>
            </a:r>
          </a:p>
        </p:txBody>
      </p:sp>
      <p:sp>
        <p:nvSpPr>
          <p:cNvPr id="22" name="TextBox 21">
            <a:extLst>
              <a:ext uri="{FF2B5EF4-FFF2-40B4-BE49-F238E27FC236}">
                <a16:creationId xmlns:a16="http://schemas.microsoft.com/office/drawing/2014/main" id="{1C074757-7B41-4642-907B-4C9678CCC119}"/>
              </a:ext>
            </a:extLst>
          </p:cNvPr>
          <p:cNvSpPr txBox="1"/>
          <p:nvPr/>
        </p:nvSpPr>
        <p:spPr>
          <a:xfrm>
            <a:off x="1274552" y="3342024"/>
            <a:ext cx="1577676" cy="1200329"/>
          </a:xfrm>
          <a:prstGeom prst="rect">
            <a:avLst/>
          </a:prstGeom>
          <a:noFill/>
        </p:spPr>
        <p:txBody>
          <a:bodyPr wrap="none" rtlCol="0">
            <a:spAutoFit/>
          </a:bodyPr>
          <a:lstStyle/>
          <a:p>
            <a:r>
              <a:rPr lang="en-US" sz="1800" dirty="0">
                <a:latin typeface="Consolas" panose="020B0609020204030204" pitchFamily="49" charset="0"/>
                <a:cs typeface="Consolas" panose="020B0609020204030204" pitchFamily="49" charset="0"/>
              </a:rPr>
              <a:t>wait(…)</a:t>
            </a:r>
          </a:p>
          <a:p>
            <a:r>
              <a:rPr lang="en-US" sz="1800" dirty="0">
                <a:latin typeface="Consolas" panose="020B0609020204030204" pitchFamily="49" charset="0"/>
                <a:cs typeface="Consolas" panose="020B0609020204030204" pitchFamily="49" charset="0"/>
              </a:rPr>
              <a:t>notify()</a:t>
            </a:r>
          </a:p>
          <a:p>
            <a:r>
              <a:rPr lang="en-US" sz="1800" dirty="0" err="1">
                <a:latin typeface="Consolas" panose="020B0609020204030204" pitchFamily="49" charset="0"/>
                <a:cs typeface="Consolas" panose="020B0609020204030204" pitchFamily="49" charset="0"/>
              </a:rPr>
              <a:t>notifyAll</a:t>
            </a:r>
            <a:r>
              <a:rPr lang="en-US" sz="1800" dirty="0">
                <a:latin typeface="Consolas" panose="020B0609020204030204" pitchFamily="49" charset="0"/>
                <a:cs typeface="Consolas" panose="020B0609020204030204" pitchFamily="49" charset="0"/>
              </a:rPr>
              <a:t>()</a:t>
            </a:r>
            <a:endParaRPr lang="en-RU" sz="1800" dirty="0">
              <a:latin typeface="Consolas" panose="020B0609020204030204" pitchFamily="49" charset="0"/>
              <a:cs typeface="Consolas" panose="020B0609020204030204" pitchFamily="49" charset="0"/>
            </a:endParaRPr>
          </a:p>
          <a:p>
            <a:endParaRPr lang="en-RU" sz="1800" dirty="0"/>
          </a:p>
        </p:txBody>
      </p:sp>
    </p:spTree>
    <p:extLst>
      <p:ext uri="{BB962C8B-B14F-4D97-AF65-F5344CB8AC3E}">
        <p14:creationId xmlns:p14="http://schemas.microsoft.com/office/powerpoint/2010/main" val="1820914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en-US" dirty="0"/>
              <a:t>Synchronized</a:t>
            </a:r>
            <a:endParaRPr dirty="0"/>
          </a:p>
        </p:txBody>
      </p:sp>
      <p:sp>
        <p:nvSpPr>
          <p:cNvPr id="2" name="TextBox 1">
            <a:extLst>
              <a:ext uri="{FF2B5EF4-FFF2-40B4-BE49-F238E27FC236}">
                <a16:creationId xmlns:a16="http://schemas.microsoft.com/office/drawing/2014/main" id="{00F7423A-C318-B77A-C087-65F526A2C979}"/>
              </a:ext>
            </a:extLst>
          </p:cNvPr>
          <p:cNvSpPr txBox="1"/>
          <p:nvPr/>
        </p:nvSpPr>
        <p:spPr>
          <a:xfrm>
            <a:off x="677333" y="1738891"/>
            <a:ext cx="5024220" cy="3785652"/>
          </a:xfrm>
          <a:prstGeom prst="rect">
            <a:avLst/>
          </a:prstGeom>
          <a:noFill/>
        </p:spPr>
        <p:txBody>
          <a:bodyPr wrap="square" rtlCol="0">
            <a:spAutoFit/>
          </a:bodyPr>
          <a:lstStyle/>
          <a:p>
            <a:r>
              <a:rPr lang="ru-RU" sz="2000" dirty="0"/>
              <a:t>Позволяет создать </a:t>
            </a:r>
            <a:r>
              <a:rPr lang="ru-RU" sz="2000" dirty="0">
                <a:solidFill>
                  <a:schemeClr val="bg2"/>
                </a:solidFill>
              </a:rPr>
              <a:t>критическую секцию</a:t>
            </a:r>
            <a:r>
              <a:rPr lang="ru-RU" sz="2000" dirty="0"/>
              <a:t> - пока один из потоков исполняет код в этой секции, остальные потоки ждут (блокируются).</a:t>
            </a:r>
            <a:endParaRPr lang="en-US" sz="2000" dirty="0"/>
          </a:p>
          <a:p>
            <a:endParaRPr lang="ru-RU" sz="2000" dirty="0"/>
          </a:p>
          <a:p>
            <a:endParaRPr lang="en-US" sz="2000" dirty="0"/>
          </a:p>
          <a:p>
            <a:r>
              <a:rPr lang="ru-RU" sz="2000" dirty="0"/>
              <a:t>В качестве средства блокировки используется монитор текущего объекта.</a:t>
            </a:r>
            <a:endParaRPr lang="en-US" sz="2000" dirty="0"/>
          </a:p>
          <a:p>
            <a:r>
              <a:rPr lang="ru-RU" sz="2000" dirty="0"/>
              <a:t>Для «статических» методов берётся монитор объекта </a:t>
            </a:r>
            <a:r>
              <a:rPr lang="en-US" sz="2000" dirty="0">
                <a:latin typeface="Consolas" panose="020B0609020204030204" pitchFamily="49" charset="0"/>
                <a:cs typeface="Consolas" panose="020B0609020204030204" pitchFamily="49" charset="0"/>
              </a:rPr>
              <a:t>Class </a:t>
            </a:r>
            <a:r>
              <a:rPr lang="ru-RU" sz="2000" dirty="0"/>
              <a:t>для текущего класса.</a:t>
            </a:r>
            <a:endParaRPr lang="en-RU" sz="2000" dirty="0"/>
          </a:p>
        </p:txBody>
      </p:sp>
      <p:pic>
        <p:nvPicPr>
          <p:cNvPr id="5" name="Picture 4" descr="A green text on a white background&#10;&#10;Description automatically generated">
            <a:extLst>
              <a:ext uri="{FF2B5EF4-FFF2-40B4-BE49-F238E27FC236}">
                <a16:creationId xmlns:a16="http://schemas.microsoft.com/office/drawing/2014/main" id="{25A652F3-435A-C640-0F37-212BD5E5D5A4}"/>
              </a:ext>
            </a:extLst>
          </p:cNvPr>
          <p:cNvPicPr>
            <a:picLocks noChangeAspect="1"/>
          </p:cNvPicPr>
          <p:nvPr/>
        </p:nvPicPr>
        <p:blipFill>
          <a:blip r:embed="rId3"/>
          <a:stretch>
            <a:fillRect/>
          </a:stretch>
        </p:blipFill>
        <p:spPr>
          <a:xfrm>
            <a:off x="6104467" y="2794000"/>
            <a:ext cx="5410200" cy="1270000"/>
          </a:xfrm>
          <a:prstGeom prst="rect">
            <a:avLst/>
          </a:prstGeom>
          <a:ln>
            <a:solidFill>
              <a:schemeClr val="bg2"/>
            </a:solidFill>
          </a:ln>
        </p:spPr>
      </p:pic>
    </p:spTree>
    <p:extLst>
      <p:ext uri="{BB962C8B-B14F-4D97-AF65-F5344CB8AC3E}">
        <p14:creationId xmlns:p14="http://schemas.microsoft.com/office/powerpoint/2010/main" val="4239891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8" name="Google Shape;621;p68">
            <a:extLst>
              <a:ext uri="{FF2B5EF4-FFF2-40B4-BE49-F238E27FC236}">
                <a16:creationId xmlns:a16="http://schemas.microsoft.com/office/drawing/2014/main" id="{8C995CF0-1207-F0EF-8EAF-D5114EB48780}"/>
              </a:ext>
            </a:extLst>
          </p:cNvPr>
          <p:cNvSpPr/>
          <p:nvPr/>
        </p:nvSpPr>
        <p:spPr>
          <a:xfrm>
            <a:off x="6598024" y="0"/>
            <a:ext cx="5593975" cy="6858000"/>
          </a:xfrm>
          <a:prstGeom prst="rect">
            <a:avLst/>
          </a:prstGeom>
          <a:solidFill>
            <a:srgbClr val="1D1F2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ru-RU" dirty="0"/>
              <a:t>Семафор</a:t>
            </a:r>
            <a:endParaRPr dirty="0"/>
          </a:p>
        </p:txBody>
      </p:sp>
      <p:sp>
        <p:nvSpPr>
          <p:cNvPr id="3" name="TextBox 2">
            <a:extLst>
              <a:ext uri="{FF2B5EF4-FFF2-40B4-BE49-F238E27FC236}">
                <a16:creationId xmlns:a16="http://schemas.microsoft.com/office/drawing/2014/main" id="{52821B99-2F37-6CE9-5B00-34F8050C391B}"/>
              </a:ext>
            </a:extLst>
          </p:cNvPr>
          <p:cNvSpPr txBox="1"/>
          <p:nvPr/>
        </p:nvSpPr>
        <p:spPr>
          <a:xfrm>
            <a:off x="677332" y="1623261"/>
            <a:ext cx="5593974" cy="3170099"/>
          </a:xfrm>
          <a:prstGeom prst="rect">
            <a:avLst/>
          </a:prstGeom>
          <a:noFill/>
        </p:spPr>
        <p:txBody>
          <a:bodyPr wrap="square" rtlCol="0">
            <a:spAutoFit/>
          </a:bodyPr>
          <a:lstStyle/>
          <a:p>
            <a:r>
              <a:rPr lang="ru-RU" sz="1600" dirty="0">
                <a:solidFill>
                  <a:schemeClr val="bg2"/>
                </a:solidFill>
              </a:rPr>
              <a:t>Семафор</a:t>
            </a:r>
            <a:r>
              <a:rPr lang="ru-RU" sz="1600" dirty="0"/>
              <a:t> - позволяет задать максимальное количество потоков, получающих доступ к ресурсу единовременно. </a:t>
            </a:r>
          </a:p>
          <a:p>
            <a:r>
              <a:rPr lang="ru-RU" sz="1600" dirty="0"/>
              <a:t>Остальные потоки будут ожидать, пока какой-то из других потоков не освободит ресурс.</a:t>
            </a:r>
            <a:endParaRPr lang="en-US" sz="1600" dirty="0"/>
          </a:p>
          <a:p>
            <a:endParaRPr lang="en-US" dirty="0">
              <a:solidFill>
                <a:schemeClr val="tx1"/>
              </a:solidFill>
              <a:latin typeface="Consolas" panose="020B0609020204030204" pitchFamily="49" charset="0"/>
              <a:cs typeface="Consolas" panose="020B0609020204030204" pitchFamily="49" charset="0"/>
            </a:endParaRPr>
          </a:p>
          <a:p>
            <a:endParaRPr lang="en-US" dirty="0">
              <a:solidFill>
                <a:schemeClr val="tx1"/>
              </a:solidFill>
              <a:latin typeface="Consolas" panose="020B0609020204030204" pitchFamily="49" charset="0"/>
              <a:cs typeface="Consolas" panose="020B0609020204030204" pitchFamily="49" charset="0"/>
            </a:endParaRPr>
          </a:p>
          <a:p>
            <a:r>
              <a:rPr lang="en-GB" sz="1800" dirty="0" err="1">
                <a:solidFill>
                  <a:schemeClr val="tx1"/>
                </a:solidFill>
                <a:effectLst/>
                <a:latin typeface="Consolas" panose="020B0609020204030204" pitchFamily="49" charset="0"/>
                <a:cs typeface="Consolas" panose="020B0609020204030204" pitchFamily="49" charset="0"/>
              </a:rPr>
              <a:t>java.util.concurrent</a:t>
            </a:r>
            <a:r>
              <a:rPr lang="en-RU" sz="1800" dirty="0">
                <a:solidFill>
                  <a:schemeClr val="tx1"/>
                </a:solidFill>
                <a:effectLst/>
                <a:latin typeface="Consolas" panose="020B0609020204030204" pitchFamily="49" charset="0"/>
                <a:cs typeface="Consolas" panose="020B0609020204030204" pitchFamily="49" charset="0"/>
              </a:rPr>
              <a:t>.Semaphore:</a:t>
            </a:r>
          </a:p>
          <a:p>
            <a:pPr marL="285750" indent="-285750">
              <a:buFontTx/>
              <a:buChar char="-"/>
            </a:pPr>
            <a:r>
              <a:rPr lang="en-RU" sz="1800" dirty="0">
                <a:solidFill>
                  <a:schemeClr val="tx1"/>
                </a:solidFill>
                <a:latin typeface="Consolas" panose="020B0609020204030204" pitchFamily="49" charset="0"/>
                <a:cs typeface="Consolas" panose="020B0609020204030204" pitchFamily="49" charset="0"/>
              </a:rPr>
              <a:t>acquire()</a:t>
            </a:r>
          </a:p>
          <a:p>
            <a:pPr marL="285750" indent="-285750">
              <a:buFontTx/>
              <a:buChar char="-"/>
            </a:pPr>
            <a:r>
              <a:rPr lang="en-RU" sz="1800" dirty="0">
                <a:solidFill>
                  <a:schemeClr val="tx1"/>
                </a:solidFill>
                <a:effectLst/>
                <a:latin typeface="Consolas" panose="020B0609020204030204" pitchFamily="49" charset="0"/>
                <a:cs typeface="Consolas" panose="020B0609020204030204" pitchFamily="49" charset="0"/>
              </a:rPr>
              <a:t>tryAcquired()</a:t>
            </a:r>
          </a:p>
          <a:p>
            <a:pPr marL="285750" indent="-285750">
              <a:buFontTx/>
              <a:buChar char="-"/>
            </a:pPr>
            <a:r>
              <a:rPr lang="en-GB" sz="1800" dirty="0">
                <a:solidFill>
                  <a:schemeClr val="tx1"/>
                </a:solidFill>
                <a:effectLst/>
                <a:latin typeface="Consolas" panose="020B0609020204030204" pitchFamily="49" charset="0"/>
                <a:cs typeface="Consolas" panose="020B0609020204030204" pitchFamily="49" charset="0"/>
              </a:rPr>
              <a:t>release()</a:t>
            </a:r>
          </a:p>
          <a:p>
            <a:pPr marL="285750" indent="-285750">
              <a:buFontTx/>
              <a:buChar char="-"/>
            </a:pPr>
            <a:endParaRPr lang="en-GB" sz="1800" dirty="0">
              <a:solidFill>
                <a:srgbClr val="BCBEC4"/>
              </a:solidFill>
              <a:latin typeface="JetBrains Mono"/>
            </a:endParaRPr>
          </a:p>
          <a:p>
            <a:endParaRPr lang="en-GB" sz="1800" dirty="0">
              <a:solidFill>
                <a:srgbClr val="BCBEC4"/>
              </a:solidFill>
              <a:effectLst/>
              <a:latin typeface="JetBrains Mono"/>
            </a:endParaRPr>
          </a:p>
        </p:txBody>
      </p:sp>
      <p:pic>
        <p:nvPicPr>
          <p:cNvPr id="6" name="Picture 5" descr="A computer screen shot of a program code&#10;&#10;Description automatically generated">
            <a:extLst>
              <a:ext uri="{FF2B5EF4-FFF2-40B4-BE49-F238E27FC236}">
                <a16:creationId xmlns:a16="http://schemas.microsoft.com/office/drawing/2014/main" id="{C02F044F-5915-D410-6C25-03339BAFBCEE}"/>
              </a:ext>
            </a:extLst>
          </p:cNvPr>
          <p:cNvPicPr>
            <a:picLocks noChangeAspect="1"/>
          </p:cNvPicPr>
          <p:nvPr/>
        </p:nvPicPr>
        <p:blipFill>
          <a:blip r:embed="rId3"/>
          <a:stretch>
            <a:fillRect/>
          </a:stretch>
        </p:blipFill>
        <p:spPr>
          <a:xfrm>
            <a:off x="6853380" y="1631576"/>
            <a:ext cx="5148119" cy="4195994"/>
          </a:xfrm>
          <a:prstGeom prst="rect">
            <a:avLst/>
          </a:prstGeom>
        </p:spPr>
      </p:pic>
      <p:sp>
        <p:nvSpPr>
          <p:cNvPr id="7" name="TextBox 6">
            <a:extLst>
              <a:ext uri="{FF2B5EF4-FFF2-40B4-BE49-F238E27FC236}">
                <a16:creationId xmlns:a16="http://schemas.microsoft.com/office/drawing/2014/main" id="{BAD8320D-0278-F10D-14BA-EF0F9AEE7CF8}"/>
              </a:ext>
            </a:extLst>
          </p:cNvPr>
          <p:cNvSpPr txBox="1"/>
          <p:nvPr/>
        </p:nvSpPr>
        <p:spPr>
          <a:xfrm>
            <a:off x="677332" y="4793360"/>
            <a:ext cx="5593973" cy="1815882"/>
          </a:xfrm>
          <a:prstGeom prst="rect">
            <a:avLst/>
          </a:prstGeom>
          <a:noFill/>
        </p:spPr>
        <p:txBody>
          <a:bodyPr wrap="square" rtlCol="0">
            <a:spAutoFit/>
          </a:bodyPr>
          <a:lstStyle/>
          <a:p>
            <a:r>
              <a:rPr lang="ru-RU" sz="1600" dirty="0"/>
              <a:t>Семафор с параметром 1 образует </a:t>
            </a:r>
            <a:r>
              <a:rPr lang="en-RU" sz="1600" dirty="0">
                <a:solidFill>
                  <a:schemeClr val="bg2"/>
                </a:solidFill>
              </a:rPr>
              <a:t>mutex</a:t>
            </a:r>
            <a:r>
              <a:rPr lang="en-RU" sz="1600" dirty="0"/>
              <a:t> (</a:t>
            </a:r>
            <a:r>
              <a:rPr lang="en-RU" sz="1600" dirty="0">
                <a:solidFill>
                  <a:schemeClr val="bg2"/>
                </a:solidFill>
              </a:rPr>
              <a:t>MUTual E</a:t>
            </a:r>
            <a:r>
              <a:rPr lang="en-GB" sz="1600" dirty="0">
                <a:solidFill>
                  <a:schemeClr val="bg2"/>
                </a:solidFill>
              </a:rPr>
              <a:t>x</a:t>
            </a:r>
            <a:r>
              <a:rPr lang="en-RU" sz="1600" dirty="0">
                <a:solidFill>
                  <a:schemeClr val="bg2"/>
                </a:solidFill>
              </a:rPr>
              <a:t>clusion</a:t>
            </a:r>
            <a:r>
              <a:rPr lang="en-RU" sz="1600" dirty="0"/>
              <a:t>) -</a:t>
            </a:r>
            <a:r>
              <a:rPr lang="ru-RU" sz="1600" dirty="0"/>
              <a:t> только один поток получает доступ к ресурсу, т.е. создаётся критическая секция (как с </a:t>
            </a:r>
            <a:r>
              <a:rPr lang="en-US" sz="1600" dirty="0"/>
              <a:t>synchronized).</a:t>
            </a:r>
          </a:p>
          <a:p>
            <a:endParaRPr lang="en-US" sz="1600" dirty="0"/>
          </a:p>
          <a:p>
            <a:r>
              <a:rPr lang="ru-RU" sz="1600" dirty="0"/>
              <a:t>В </a:t>
            </a:r>
            <a:r>
              <a:rPr lang="en-US" sz="1600" dirty="0"/>
              <a:t>Java </a:t>
            </a:r>
            <a:r>
              <a:rPr lang="ru-RU" sz="1600" dirty="0"/>
              <a:t>нет отдельного класса для </a:t>
            </a:r>
            <a:r>
              <a:rPr lang="en-US" sz="1600" dirty="0"/>
              <a:t>Mutex.</a:t>
            </a:r>
          </a:p>
          <a:p>
            <a:endParaRPr lang="en-RU" sz="1600" dirty="0"/>
          </a:p>
        </p:txBody>
      </p:sp>
    </p:spTree>
    <p:extLst>
      <p:ext uri="{BB962C8B-B14F-4D97-AF65-F5344CB8AC3E}">
        <p14:creationId xmlns:p14="http://schemas.microsoft.com/office/powerpoint/2010/main" val="3714852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en-US" dirty="0" err="1"/>
              <a:t>CountDownLatch</a:t>
            </a:r>
            <a:endParaRPr dirty="0"/>
          </a:p>
        </p:txBody>
      </p:sp>
      <p:pic>
        <p:nvPicPr>
          <p:cNvPr id="17410" name="Picture 2">
            <a:extLst>
              <a:ext uri="{FF2B5EF4-FFF2-40B4-BE49-F238E27FC236}">
                <a16:creationId xmlns:a16="http://schemas.microsoft.com/office/drawing/2014/main" id="{98427A29-8C24-CEE5-2EB8-F03219EE58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797" y="692150"/>
            <a:ext cx="1386321" cy="5142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7E960B-D03F-8335-B804-22A4CF727A6A}"/>
              </a:ext>
            </a:extLst>
          </p:cNvPr>
          <p:cNvSpPr txBox="1"/>
          <p:nvPr/>
        </p:nvSpPr>
        <p:spPr>
          <a:xfrm>
            <a:off x="677333" y="1662633"/>
            <a:ext cx="5361214" cy="5201424"/>
          </a:xfrm>
          <a:prstGeom prst="rect">
            <a:avLst/>
          </a:prstGeom>
          <a:noFill/>
        </p:spPr>
        <p:txBody>
          <a:bodyPr wrap="square" rtlCol="0">
            <a:spAutoFit/>
          </a:bodyPr>
          <a:lstStyle/>
          <a:p>
            <a:r>
              <a:rPr lang="ru-RU" sz="1800" dirty="0">
                <a:solidFill>
                  <a:schemeClr val="bg2"/>
                </a:solidFill>
              </a:rPr>
              <a:t>Защёлка</a:t>
            </a:r>
            <a:r>
              <a:rPr lang="ru-RU" sz="1800" dirty="0"/>
              <a:t> (</a:t>
            </a:r>
            <a:r>
              <a:rPr lang="en-US" sz="1800" dirty="0">
                <a:solidFill>
                  <a:schemeClr val="bg2"/>
                </a:solidFill>
              </a:rPr>
              <a:t>latch</a:t>
            </a:r>
            <a:r>
              <a:rPr lang="ru-RU" sz="1800" dirty="0"/>
              <a:t>, иногда ещё называют </a:t>
            </a:r>
            <a:r>
              <a:rPr lang="ru-RU" sz="1800" dirty="0">
                <a:solidFill>
                  <a:schemeClr val="bg2"/>
                </a:solidFill>
              </a:rPr>
              <a:t>воротами</a:t>
            </a:r>
            <a:r>
              <a:rPr lang="en-US" sz="1800" dirty="0"/>
              <a:t>)</a:t>
            </a:r>
            <a:r>
              <a:rPr lang="ru-RU" sz="1800" dirty="0"/>
              <a:t> блокирует потоки до наступления некоторого события (терминального состояния). После наступления этого события все потоки продолжают выполнение. Защёлка не может быть использована повторно.</a:t>
            </a:r>
          </a:p>
          <a:p>
            <a:endParaRPr lang="ru-RU" sz="1800" dirty="0"/>
          </a:p>
          <a:p>
            <a:r>
              <a:rPr lang="ru-RU" sz="1800" dirty="0"/>
              <a:t>С помощью защёлки удобно реализовывать ожидание инициализации ресурса(</a:t>
            </a:r>
            <a:r>
              <a:rPr lang="ru-RU" sz="1800" dirty="0" err="1"/>
              <a:t>ов</a:t>
            </a:r>
            <a:r>
              <a:rPr lang="ru-RU" sz="1800" dirty="0"/>
              <a:t>).</a:t>
            </a:r>
          </a:p>
          <a:p>
            <a:endParaRPr lang="ru-RU" sz="1600" dirty="0"/>
          </a:p>
          <a:p>
            <a:endParaRPr lang="en-US" sz="1600" dirty="0"/>
          </a:p>
          <a:p>
            <a:r>
              <a:rPr lang="en-GB" sz="2000" dirty="0" err="1">
                <a:solidFill>
                  <a:schemeClr val="tx1"/>
                </a:solidFill>
                <a:effectLst/>
                <a:latin typeface="Consolas" panose="020B0609020204030204" pitchFamily="49" charset="0"/>
                <a:cs typeface="Consolas" panose="020B0609020204030204" pitchFamily="49" charset="0"/>
              </a:rPr>
              <a:t>java.util.concurrent.CountDownLatch</a:t>
            </a:r>
            <a:endParaRPr lang="ru-RU" sz="2000" dirty="0">
              <a:solidFill>
                <a:schemeClr val="tx1"/>
              </a:solidFill>
              <a:latin typeface="Consolas" panose="020B0609020204030204" pitchFamily="49" charset="0"/>
              <a:cs typeface="Consolas" panose="020B0609020204030204" pitchFamily="49" charset="0"/>
            </a:endParaRPr>
          </a:p>
          <a:p>
            <a:endParaRPr lang="ru-RU" sz="1800" dirty="0">
              <a:solidFill>
                <a:schemeClr val="tx1"/>
              </a:solidFill>
              <a:effectLst/>
              <a:latin typeface="Consolas" panose="020B0609020204030204" pitchFamily="49" charset="0"/>
              <a:cs typeface="Consolas" panose="020B0609020204030204" pitchFamily="49" charset="0"/>
            </a:endParaRPr>
          </a:p>
          <a:p>
            <a:r>
              <a:rPr lang="ru-RU" sz="2000" dirty="0">
                <a:solidFill>
                  <a:schemeClr val="tx1"/>
                </a:solidFill>
                <a:latin typeface="Consolas" panose="020B0609020204030204" pitchFamily="49" charset="0"/>
                <a:cs typeface="Consolas" panose="020B0609020204030204" pitchFamily="49" charset="0"/>
              </a:rPr>
              <a:t>- </a:t>
            </a:r>
            <a:r>
              <a:rPr lang="ru-RU" sz="1800" dirty="0">
                <a:solidFill>
                  <a:schemeClr val="tx1"/>
                </a:solidFill>
                <a:latin typeface="+mj-lt"/>
                <a:cs typeface="Consolas" panose="020B0609020204030204" pitchFamily="49" charset="0"/>
              </a:rPr>
              <a:t>параметр</a:t>
            </a:r>
            <a:r>
              <a:rPr lang="ru-RU" sz="2000" dirty="0">
                <a:solidFill>
                  <a:schemeClr val="tx1"/>
                </a:solidFill>
                <a:latin typeface="Consolas" panose="020B0609020204030204" pitchFamily="49" charset="0"/>
                <a:cs typeface="Consolas" panose="020B0609020204030204" pitchFamily="49" charset="0"/>
              </a:rPr>
              <a:t> </a:t>
            </a:r>
            <a:r>
              <a:rPr lang="en-US" sz="2000" dirty="0">
                <a:solidFill>
                  <a:schemeClr val="tx1"/>
                </a:solidFill>
                <a:latin typeface="Consolas" panose="020B0609020204030204" pitchFamily="49" charset="0"/>
                <a:cs typeface="Consolas" panose="020B0609020204030204" pitchFamily="49" charset="0"/>
              </a:rPr>
              <a:t>count </a:t>
            </a:r>
            <a:r>
              <a:rPr lang="en-US" sz="1800" dirty="0">
                <a:solidFill>
                  <a:schemeClr val="tx1"/>
                </a:solidFill>
                <a:latin typeface="+mj-lt"/>
                <a:cs typeface="Consolas" panose="020B0609020204030204" pitchFamily="49" charset="0"/>
              </a:rPr>
              <a:t>- </a:t>
            </a:r>
            <a:r>
              <a:rPr lang="ru-RU" sz="1800" dirty="0">
                <a:solidFill>
                  <a:schemeClr val="tx1"/>
                </a:solidFill>
                <a:latin typeface="+mj-lt"/>
                <a:cs typeface="Consolas" panose="020B0609020204030204" pitchFamily="49" charset="0"/>
              </a:rPr>
              <a:t>количество ожидаемых событий</a:t>
            </a:r>
            <a:endParaRPr lang="en-US" sz="2000" dirty="0">
              <a:solidFill>
                <a:schemeClr val="tx1"/>
              </a:solidFill>
              <a:latin typeface="+mj-lt"/>
              <a:cs typeface="Consolas" panose="020B0609020204030204" pitchFamily="49" charset="0"/>
            </a:endParaRPr>
          </a:p>
          <a:p>
            <a:pPr marL="285750" indent="-285750">
              <a:buFontTx/>
              <a:buChar char="-"/>
            </a:pPr>
            <a:r>
              <a:rPr lang="en-US" sz="2000" dirty="0">
                <a:solidFill>
                  <a:schemeClr val="tx1"/>
                </a:solidFill>
                <a:effectLst/>
                <a:latin typeface="Consolas" panose="020B0609020204030204" pitchFamily="49" charset="0"/>
                <a:cs typeface="Consolas" panose="020B0609020204030204" pitchFamily="49" charset="0"/>
              </a:rPr>
              <a:t>await()</a:t>
            </a:r>
          </a:p>
          <a:p>
            <a:pPr marL="285750" indent="-285750">
              <a:buFontTx/>
              <a:buChar char="-"/>
            </a:pPr>
            <a:r>
              <a:rPr lang="en-US" sz="2000" dirty="0" err="1">
                <a:solidFill>
                  <a:schemeClr val="tx1"/>
                </a:solidFill>
                <a:latin typeface="Consolas" panose="020B0609020204030204" pitchFamily="49" charset="0"/>
                <a:cs typeface="Consolas" panose="020B0609020204030204" pitchFamily="49" charset="0"/>
              </a:rPr>
              <a:t>countDown</a:t>
            </a:r>
            <a:r>
              <a:rPr lang="en-US" sz="2000" dirty="0">
                <a:solidFill>
                  <a:schemeClr val="tx1"/>
                </a:solidFill>
                <a:latin typeface="Consolas" panose="020B0609020204030204" pitchFamily="49" charset="0"/>
                <a:cs typeface="Consolas" panose="020B0609020204030204" pitchFamily="49" charset="0"/>
              </a:rPr>
              <a:t>()</a:t>
            </a:r>
            <a:endParaRPr lang="en-GB" sz="2000" dirty="0">
              <a:solidFill>
                <a:schemeClr val="tx1"/>
              </a:solidFill>
              <a:effectLst/>
              <a:latin typeface="Consolas" panose="020B0609020204030204" pitchFamily="49" charset="0"/>
              <a:cs typeface="Consolas" panose="020B0609020204030204" pitchFamily="49" charset="0"/>
            </a:endParaRPr>
          </a:p>
          <a:p>
            <a:endParaRPr lang="ru-RU" sz="2000" dirty="0">
              <a:solidFill>
                <a:schemeClr val="tx1"/>
              </a:solidFill>
              <a:latin typeface="Consolas" panose="020B0609020204030204" pitchFamily="49" charset="0"/>
              <a:cs typeface="Consolas" panose="020B0609020204030204" pitchFamily="49" charset="0"/>
            </a:endParaRPr>
          </a:p>
        </p:txBody>
      </p:sp>
      <p:pic>
        <p:nvPicPr>
          <p:cNvPr id="17412" name="Picture 4" descr="CountDownLatch in Java - Javatpoint">
            <a:extLst>
              <a:ext uri="{FF2B5EF4-FFF2-40B4-BE49-F238E27FC236}">
                <a16:creationId xmlns:a16="http://schemas.microsoft.com/office/drawing/2014/main" id="{7A5BA711-67E6-FE4E-DDE0-A1A1D964B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5674" y="2325533"/>
            <a:ext cx="5432424" cy="289015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228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en-US" dirty="0" err="1"/>
              <a:t>CyclicBarrier</a:t>
            </a:r>
            <a:endParaRPr dirty="0"/>
          </a:p>
        </p:txBody>
      </p:sp>
      <p:sp>
        <p:nvSpPr>
          <p:cNvPr id="3" name="TextBox 2">
            <a:extLst>
              <a:ext uri="{FF2B5EF4-FFF2-40B4-BE49-F238E27FC236}">
                <a16:creationId xmlns:a16="http://schemas.microsoft.com/office/drawing/2014/main" id="{50BAD94B-D339-E205-CA5A-059BB5F7BC27}"/>
              </a:ext>
            </a:extLst>
          </p:cNvPr>
          <p:cNvSpPr txBox="1"/>
          <p:nvPr/>
        </p:nvSpPr>
        <p:spPr>
          <a:xfrm>
            <a:off x="538843" y="1395087"/>
            <a:ext cx="5176157" cy="4524315"/>
          </a:xfrm>
          <a:prstGeom prst="rect">
            <a:avLst/>
          </a:prstGeom>
          <a:noFill/>
        </p:spPr>
        <p:txBody>
          <a:bodyPr wrap="square" rtlCol="0">
            <a:spAutoFit/>
          </a:bodyPr>
          <a:lstStyle/>
          <a:p>
            <a:r>
              <a:rPr lang="ru-RU" sz="1600" dirty="0">
                <a:solidFill>
                  <a:schemeClr val="bg2"/>
                </a:solidFill>
              </a:rPr>
              <a:t>Барьеры</a:t>
            </a:r>
            <a:r>
              <a:rPr lang="ru-RU" sz="1600" dirty="0"/>
              <a:t> схожи с защёлками </a:t>
            </a:r>
            <a:r>
              <a:rPr lang="en-US" sz="1600" dirty="0"/>
              <a:t>- </a:t>
            </a:r>
            <a:r>
              <a:rPr lang="ru-RU" sz="1600" dirty="0"/>
              <a:t>блокируют группу потоков до достижения некоторого события. В случае барьеров этим событием является само достижение барьера определённым числом потоков одновременно. После этого барьер откроется, все потоки продолжат исполнение, и барьер снова закроется.</a:t>
            </a:r>
            <a:endParaRPr lang="en-US" sz="1600" dirty="0"/>
          </a:p>
          <a:p>
            <a:endParaRPr lang="ru-RU" sz="1600" dirty="0"/>
          </a:p>
          <a:p>
            <a:endParaRPr lang="ru-RU" sz="1600" dirty="0"/>
          </a:p>
          <a:p>
            <a:r>
              <a:rPr lang="en-GB" sz="1600" dirty="0" err="1">
                <a:solidFill>
                  <a:schemeClr val="bg2"/>
                </a:solidFill>
                <a:latin typeface="Consolas" panose="020B0609020204030204" pitchFamily="49" charset="0"/>
                <a:cs typeface="Consolas" panose="020B0609020204030204" pitchFamily="49" charset="0"/>
              </a:rPr>
              <a:t>CyclicBarrier</a:t>
            </a:r>
            <a:r>
              <a:rPr lang="en-GB" sz="1600" dirty="0"/>
              <a:t> </a:t>
            </a:r>
            <a:r>
              <a:rPr lang="ru-RU" sz="1600" dirty="0"/>
              <a:t>позволяет указать действие (с помощью </a:t>
            </a:r>
            <a:r>
              <a:rPr lang="en-GB" sz="1600" dirty="0">
                <a:latin typeface="Consolas" panose="020B0609020204030204" pitchFamily="49" charset="0"/>
                <a:cs typeface="Consolas" panose="020B0609020204030204" pitchFamily="49" charset="0"/>
              </a:rPr>
              <a:t>Runnable</a:t>
            </a:r>
            <a:r>
              <a:rPr lang="en-GB" sz="1600" dirty="0"/>
              <a:t>), </a:t>
            </a:r>
            <a:r>
              <a:rPr lang="ru-RU" sz="1600" dirty="0"/>
              <a:t>которое будет выполнено в одном из потоков, когда барьер откроется, но до разблокировки всех потоков.</a:t>
            </a:r>
          </a:p>
          <a:p>
            <a:endParaRPr lang="en-US" sz="1600" dirty="0"/>
          </a:p>
          <a:p>
            <a:endParaRPr lang="ru-RU" sz="1600" dirty="0"/>
          </a:p>
          <a:p>
            <a:r>
              <a:rPr lang="en-GB" sz="1600" dirty="0">
                <a:solidFill>
                  <a:schemeClr val="bg2"/>
                </a:solidFill>
                <a:latin typeface="Consolas" panose="020B0609020204030204" pitchFamily="49" charset="0"/>
                <a:cs typeface="Consolas" panose="020B0609020204030204" pitchFamily="49" charset="0"/>
              </a:rPr>
              <a:t>Exchanger</a:t>
            </a:r>
            <a:r>
              <a:rPr lang="en-GB" sz="1600" dirty="0"/>
              <a:t> - </a:t>
            </a:r>
            <a:r>
              <a:rPr lang="ru-RU" sz="1600" dirty="0"/>
              <a:t>двойной барьер, позволяющий сторонам обмениваться данными в точке встречи (</a:t>
            </a:r>
            <a:r>
              <a:rPr lang="en-GB" sz="1600" dirty="0"/>
              <a:t>barrier point). </a:t>
            </a:r>
            <a:endParaRPr lang="en-RU" sz="1600" dirty="0"/>
          </a:p>
        </p:txBody>
      </p:sp>
      <p:pic>
        <p:nvPicPr>
          <p:cNvPr id="18434" name="Picture 2" descr="CyclicBarrier">
            <a:extLst>
              <a:ext uri="{FF2B5EF4-FFF2-40B4-BE49-F238E27FC236}">
                <a16:creationId xmlns:a16="http://schemas.microsoft.com/office/drawing/2014/main" id="{04F3BCF7-1A0F-45EC-E50C-FF436AE0E7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775" b="13520"/>
          <a:stretch/>
        </p:blipFill>
        <p:spPr bwMode="auto">
          <a:xfrm>
            <a:off x="5857549" y="1578267"/>
            <a:ext cx="6117391" cy="233498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8436" name="Picture 4" descr="Exchanger">
            <a:extLst>
              <a:ext uri="{FF2B5EF4-FFF2-40B4-BE49-F238E27FC236}">
                <a16:creationId xmlns:a16="http://schemas.microsoft.com/office/drawing/2014/main" id="{3638974E-09A8-251B-DAB9-6C7BE5490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9586" y="4220747"/>
            <a:ext cx="4213318" cy="1453431"/>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38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09300" y="389446"/>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en-GB" dirty="0" err="1"/>
              <a:t>ReadWriteLock</a:t>
            </a:r>
            <a:endParaRPr dirty="0"/>
          </a:p>
        </p:txBody>
      </p:sp>
      <p:sp>
        <p:nvSpPr>
          <p:cNvPr id="3" name="TextBox 2">
            <a:extLst>
              <a:ext uri="{FF2B5EF4-FFF2-40B4-BE49-F238E27FC236}">
                <a16:creationId xmlns:a16="http://schemas.microsoft.com/office/drawing/2014/main" id="{BFED45C9-CEBF-3983-43BD-1B8FA59DE5E5}"/>
              </a:ext>
            </a:extLst>
          </p:cNvPr>
          <p:cNvSpPr txBox="1"/>
          <p:nvPr/>
        </p:nvSpPr>
        <p:spPr>
          <a:xfrm>
            <a:off x="609300" y="1336391"/>
            <a:ext cx="6472818" cy="5755422"/>
          </a:xfrm>
          <a:prstGeom prst="rect">
            <a:avLst/>
          </a:prstGeom>
          <a:noFill/>
        </p:spPr>
        <p:txBody>
          <a:bodyPr wrap="square" rtlCol="0">
            <a:spAutoFit/>
          </a:bodyPr>
          <a:lstStyle/>
          <a:p>
            <a:r>
              <a:rPr lang="en-GB" sz="1600" dirty="0" err="1">
                <a:solidFill>
                  <a:schemeClr val="bg2"/>
                </a:solidFill>
                <a:latin typeface="Consolas" panose="020B0609020204030204" pitchFamily="49" charset="0"/>
                <a:cs typeface="Consolas" panose="020B0609020204030204" pitchFamily="49" charset="0"/>
              </a:rPr>
              <a:t>ReadWriteLock</a:t>
            </a:r>
            <a:r>
              <a:rPr lang="en-GB" sz="1600" dirty="0"/>
              <a:t> </a:t>
            </a:r>
            <a:r>
              <a:rPr lang="ru-RU" sz="1600" dirty="0"/>
              <a:t>позволяет одновременно получить доступ множеству потоков-читателей и одному потоку-писателю.</a:t>
            </a:r>
            <a:endParaRPr lang="en-US" sz="1600" dirty="0"/>
          </a:p>
          <a:p>
            <a:endParaRPr lang="en-US" sz="1600" dirty="0"/>
          </a:p>
          <a:p>
            <a:r>
              <a:rPr lang="en-GB" sz="1600" dirty="0" err="1">
                <a:solidFill>
                  <a:schemeClr val="tx1"/>
                </a:solidFill>
                <a:latin typeface="Consolas" panose="020B0609020204030204" pitchFamily="49" charset="0"/>
                <a:cs typeface="Consolas" panose="020B0609020204030204" pitchFamily="49" charset="0"/>
              </a:rPr>
              <a:t>ReentrantReadWriteLock</a:t>
            </a:r>
            <a:r>
              <a:rPr lang="en-GB" sz="1600" dirty="0">
                <a:solidFill>
                  <a:schemeClr val="tx1"/>
                </a:solidFill>
                <a:latin typeface="Consolas" panose="020B0609020204030204" pitchFamily="49" charset="0"/>
                <a:cs typeface="Consolas" panose="020B0609020204030204" pitchFamily="49" charset="0"/>
              </a:rPr>
              <a:t>:</a:t>
            </a:r>
          </a:p>
          <a:p>
            <a:pPr marL="285750" indent="-285750">
              <a:buFontTx/>
              <a:buChar char="-"/>
            </a:pPr>
            <a:r>
              <a:rPr lang="en-GB" sz="1600" dirty="0" err="1">
                <a:solidFill>
                  <a:schemeClr val="tx1"/>
                </a:solidFill>
                <a:latin typeface="Consolas" panose="020B0609020204030204" pitchFamily="49" charset="0"/>
                <a:cs typeface="Consolas" panose="020B0609020204030204" pitchFamily="49" charset="0"/>
              </a:rPr>
              <a:t>readLock</a:t>
            </a:r>
            <a:r>
              <a:rPr lang="en-GB" sz="1600" dirty="0">
                <a:solidFill>
                  <a:schemeClr val="tx1"/>
                </a:solidFill>
                <a:latin typeface="Consolas" panose="020B0609020204030204" pitchFamily="49" charset="0"/>
                <a:cs typeface="Consolas" panose="020B0609020204030204" pitchFamily="49" charset="0"/>
              </a:rPr>
              <a:t> - </a:t>
            </a:r>
            <a:r>
              <a:rPr lang="ru-RU" sz="1600" dirty="0">
                <a:solidFill>
                  <a:schemeClr val="tx1"/>
                </a:solidFill>
                <a:latin typeface="Consolas" panose="020B0609020204030204" pitchFamily="49" charset="0"/>
                <a:cs typeface="Consolas" panose="020B0609020204030204" pitchFamily="49" charset="0"/>
              </a:rPr>
              <a:t>взять блокировку на чтение</a:t>
            </a:r>
            <a:endParaRPr lang="en-GB" sz="1600" dirty="0">
              <a:solidFill>
                <a:schemeClr val="tx1"/>
              </a:solidFill>
              <a:latin typeface="Consolas" panose="020B0609020204030204" pitchFamily="49" charset="0"/>
              <a:cs typeface="Consolas" panose="020B0609020204030204" pitchFamily="49" charset="0"/>
            </a:endParaRPr>
          </a:p>
          <a:p>
            <a:pPr marL="285750" indent="-285750">
              <a:buFontTx/>
              <a:buChar char="-"/>
            </a:pPr>
            <a:r>
              <a:rPr lang="en-GB" sz="1600" dirty="0" err="1">
                <a:solidFill>
                  <a:schemeClr val="tx1"/>
                </a:solidFill>
                <a:latin typeface="Consolas" panose="020B0609020204030204" pitchFamily="49" charset="0"/>
                <a:cs typeface="Consolas" panose="020B0609020204030204" pitchFamily="49" charset="0"/>
              </a:rPr>
              <a:t>writeLock</a:t>
            </a:r>
            <a:r>
              <a:rPr lang="ru-RU" sz="1600" dirty="0">
                <a:solidFill>
                  <a:schemeClr val="tx1"/>
                </a:solidFill>
                <a:latin typeface="Consolas" panose="020B0609020204030204" pitchFamily="49" charset="0"/>
                <a:cs typeface="Consolas" panose="020B0609020204030204" pitchFamily="49" charset="0"/>
              </a:rPr>
              <a:t> - взять блокировку на запись</a:t>
            </a:r>
            <a:endParaRPr lang="en-US" sz="1600" dirty="0">
              <a:solidFill>
                <a:schemeClr val="tx1"/>
              </a:solidFill>
              <a:latin typeface="Consolas" panose="020B0609020204030204" pitchFamily="49" charset="0"/>
              <a:cs typeface="Consolas" panose="020B0609020204030204" pitchFamily="49" charset="0"/>
            </a:endParaRPr>
          </a:p>
          <a:p>
            <a:pPr marL="285750" indent="-285750">
              <a:buFontTx/>
              <a:buChar char="-"/>
            </a:pPr>
            <a:r>
              <a:rPr lang="en-US" sz="1600" dirty="0" err="1">
                <a:solidFill>
                  <a:schemeClr val="tx1"/>
                </a:solidFill>
                <a:latin typeface="Consolas" panose="020B0609020204030204" pitchFamily="49" charset="0"/>
                <a:cs typeface="Consolas" panose="020B0609020204030204" pitchFamily="49" charset="0"/>
              </a:rPr>
              <a:t>xLock.lock</a:t>
            </a:r>
            <a:r>
              <a:rPr lang="en-US" sz="1600" dirty="0">
                <a:solidFill>
                  <a:schemeClr val="tx1"/>
                </a:solidFill>
                <a:latin typeface="Consolas" panose="020B0609020204030204" pitchFamily="49" charset="0"/>
                <a:cs typeface="Consolas" panose="020B0609020204030204" pitchFamily="49" charset="0"/>
              </a:rPr>
              <a:t> - </a:t>
            </a:r>
            <a:r>
              <a:rPr lang="ru-RU" sz="1600" dirty="0">
                <a:solidFill>
                  <a:schemeClr val="tx1"/>
                </a:solidFill>
                <a:latin typeface="Consolas" panose="020B0609020204030204" pitchFamily="49" charset="0"/>
                <a:cs typeface="Consolas" panose="020B0609020204030204" pitchFamily="49" charset="0"/>
              </a:rPr>
              <a:t>заблокировать</a:t>
            </a:r>
            <a:endParaRPr lang="en-US" sz="1600" dirty="0">
              <a:solidFill>
                <a:schemeClr val="tx1"/>
              </a:solidFill>
              <a:latin typeface="Consolas" panose="020B0609020204030204" pitchFamily="49" charset="0"/>
              <a:cs typeface="Consolas" panose="020B0609020204030204" pitchFamily="49" charset="0"/>
            </a:endParaRPr>
          </a:p>
          <a:p>
            <a:pPr marL="285750" indent="-285750">
              <a:buFontTx/>
              <a:buChar char="-"/>
            </a:pPr>
            <a:r>
              <a:rPr lang="en-US" sz="1600" dirty="0" err="1">
                <a:solidFill>
                  <a:schemeClr val="tx1"/>
                </a:solidFill>
                <a:latin typeface="Consolas" panose="020B0609020204030204" pitchFamily="49" charset="0"/>
                <a:cs typeface="Consolas" panose="020B0609020204030204" pitchFamily="49" charset="0"/>
              </a:rPr>
              <a:t>xLock</a:t>
            </a:r>
            <a:r>
              <a:rPr lang="en-US" sz="1600" dirty="0">
                <a:solidFill>
                  <a:schemeClr val="tx1"/>
                </a:solidFill>
                <a:latin typeface="Consolas" panose="020B0609020204030204" pitchFamily="49" charset="0"/>
                <a:cs typeface="Consolas" panose="020B0609020204030204" pitchFamily="49" charset="0"/>
              </a:rPr>
              <a:t>.</a:t>
            </a:r>
            <a:r>
              <a:rPr lang="en-GB" sz="1600" dirty="0">
                <a:solidFill>
                  <a:schemeClr val="tx1"/>
                </a:solidFill>
                <a:effectLst/>
                <a:latin typeface="Consolas" panose="020B0609020204030204" pitchFamily="49" charset="0"/>
                <a:cs typeface="Consolas" panose="020B0609020204030204" pitchFamily="49" charset="0"/>
              </a:rPr>
              <a:t>unlock - </a:t>
            </a:r>
            <a:r>
              <a:rPr lang="ru-RU" sz="1600" dirty="0">
                <a:solidFill>
                  <a:schemeClr val="tx1"/>
                </a:solidFill>
                <a:effectLst/>
                <a:latin typeface="Consolas" panose="020B0609020204030204" pitchFamily="49" charset="0"/>
                <a:cs typeface="Consolas" panose="020B0609020204030204" pitchFamily="49" charset="0"/>
              </a:rPr>
              <a:t>разблокировать</a:t>
            </a:r>
            <a:endParaRPr lang="ru-RU" sz="1600" dirty="0">
              <a:solidFill>
                <a:schemeClr val="tx1"/>
              </a:solidFill>
              <a:latin typeface="Consolas" panose="020B0609020204030204" pitchFamily="49" charset="0"/>
              <a:cs typeface="Consolas" panose="020B0609020204030204" pitchFamily="49" charset="0"/>
            </a:endParaRPr>
          </a:p>
          <a:p>
            <a:endParaRPr lang="en-GB" sz="1600" dirty="0"/>
          </a:p>
          <a:p>
            <a:r>
              <a:rPr lang="ru-RU" sz="1600" dirty="0"/>
              <a:t>Предоставляет </a:t>
            </a:r>
            <a:r>
              <a:rPr lang="ru-RU" sz="1600" dirty="0">
                <a:solidFill>
                  <a:schemeClr val="bg2"/>
                </a:solidFill>
              </a:rPr>
              <a:t>справедливую</a:t>
            </a:r>
            <a:r>
              <a:rPr lang="ru-RU" sz="1600" dirty="0"/>
              <a:t> и </a:t>
            </a:r>
            <a:r>
              <a:rPr lang="ru-RU" sz="1600" dirty="0">
                <a:solidFill>
                  <a:schemeClr val="bg2"/>
                </a:solidFill>
              </a:rPr>
              <a:t>несправедливую</a:t>
            </a:r>
            <a:r>
              <a:rPr lang="ru-RU" sz="1600" dirty="0"/>
              <a:t> блокировки</a:t>
            </a:r>
            <a:r>
              <a:rPr lang="en-US" sz="1600" dirty="0"/>
              <a:t>:</a:t>
            </a:r>
          </a:p>
          <a:p>
            <a:r>
              <a:rPr lang="en-US" sz="1600" dirty="0"/>
              <a:t>- </a:t>
            </a:r>
            <a:r>
              <a:rPr lang="ru-RU" sz="1600" dirty="0"/>
              <a:t>Справедливую блокировку получает дольше всего ждущий поток.</a:t>
            </a:r>
            <a:endParaRPr lang="en-US" sz="1600" dirty="0"/>
          </a:p>
          <a:p>
            <a:r>
              <a:rPr lang="en-US" sz="1600" dirty="0"/>
              <a:t>- </a:t>
            </a:r>
            <a:r>
              <a:rPr lang="ru-RU" sz="1600" dirty="0"/>
              <a:t>Порядок получения несправедливой блокировки не определён.</a:t>
            </a:r>
            <a:endParaRPr lang="en-US" sz="1600" dirty="0"/>
          </a:p>
          <a:p>
            <a:endParaRPr lang="en-US" sz="1600" dirty="0"/>
          </a:p>
          <a:p>
            <a:r>
              <a:rPr lang="ru-RU" sz="1600" dirty="0"/>
              <a:t>Если блокировка удерживается потоком-читателем и поток запрашивает блокировку для записи, никакие другие читатели не могут получить блокировку на чтение, пока поток-писатель не получит и не освободит блокировку.</a:t>
            </a:r>
            <a:endParaRPr lang="en-US" sz="1600" dirty="0"/>
          </a:p>
          <a:p>
            <a:endParaRPr lang="ru-RU" sz="1600" dirty="0"/>
          </a:p>
          <a:p>
            <a:r>
              <a:rPr lang="ru-RU" sz="1600" dirty="0"/>
              <a:t>Изменение статуса с писателя на читателя разрешено; обратное – нет.</a:t>
            </a:r>
            <a:endParaRPr lang="en-US" sz="1600" dirty="0"/>
          </a:p>
          <a:p>
            <a:endParaRPr lang="en-US" sz="1600" dirty="0"/>
          </a:p>
          <a:p>
            <a:endParaRPr lang="en-RU" sz="1600" dirty="0"/>
          </a:p>
        </p:txBody>
      </p:sp>
      <p:pic>
        <p:nvPicPr>
          <p:cNvPr id="5" name="Picture 4" descr="A computer screen with text and images&#10;&#10;Description automatically generated">
            <a:extLst>
              <a:ext uri="{FF2B5EF4-FFF2-40B4-BE49-F238E27FC236}">
                <a16:creationId xmlns:a16="http://schemas.microsoft.com/office/drawing/2014/main" id="{87DBF89B-252C-1381-5E4B-B845333498AB}"/>
              </a:ext>
            </a:extLst>
          </p:cNvPr>
          <p:cNvPicPr>
            <a:picLocks noChangeAspect="1"/>
          </p:cNvPicPr>
          <p:nvPr/>
        </p:nvPicPr>
        <p:blipFill>
          <a:blip r:embed="rId3"/>
          <a:stretch>
            <a:fillRect/>
          </a:stretch>
        </p:blipFill>
        <p:spPr>
          <a:xfrm>
            <a:off x="7082118" y="1941798"/>
            <a:ext cx="4884365" cy="2974404"/>
          </a:xfrm>
          <a:prstGeom prst="rect">
            <a:avLst/>
          </a:prstGeom>
        </p:spPr>
      </p:pic>
    </p:spTree>
    <p:extLst>
      <p:ext uri="{BB962C8B-B14F-4D97-AF65-F5344CB8AC3E}">
        <p14:creationId xmlns:p14="http://schemas.microsoft.com/office/powerpoint/2010/main" val="2203537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9118019"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ru-RU" dirty="0"/>
              <a:t>Зачем понадобилась </a:t>
            </a:r>
            <a:r>
              <a:rPr lang="en-US" dirty="0"/>
              <a:t>Java Memory Model</a:t>
            </a:r>
            <a:r>
              <a:rPr lang="ru-RU" dirty="0"/>
              <a:t>?</a:t>
            </a:r>
            <a:endParaRPr dirty="0"/>
          </a:p>
        </p:txBody>
      </p:sp>
      <p:grpSp>
        <p:nvGrpSpPr>
          <p:cNvPr id="2" name="Google Shape;1248;p78">
            <a:extLst>
              <a:ext uri="{FF2B5EF4-FFF2-40B4-BE49-F238E27FC236}">
                <a16:creationId xmlns:a16="http://schemas.microsoft.com/office/drawing/2014/main" id="{1382AB99-3CD3-1647-F647-497E5F715587}"/>
              </a:ext>
            </a:extLst>
          </p:cNvPr>
          <p:cNvGrpSpPr/>
          <p:nvPr/>
        </p:nvGrpSpPr>
        <p:grpSpPr>
          <a:xfrm>
            <a:off x="1060106" y="1909223"/>
            <a:ext cx="9237772" cy="4825353"/>
            <a:chOff x="1029589" y="1811106"/>
            <a:chExt cx="8535276" cy="4458406"/>
          </a:xfrm>
        </p:grpSpPr>
        <p:sp>
          <p:nvSpPr>
            <p:cNvPr id="3" name="Google Shape;1249;p78">
              <a:extLst>
                <a:ext uri="{FF2B5EF4-FFF2-40B4-BE49-F238E27FC236}">
                  <a16:creationId xmlns:a16="http://schemas.microsoft.com/office/drawing/2014/main" id="{3403B7FB-C1E0-9811-C653-13409349CB66}"/>
                </a:ext>
              </a:extLst>
            </p:cNvPr>
            <p:cNvSpPr txBox="1"/>
            <p:nvPr/>
          </p:nvSpPr>
          <p:spPr>
            <a:xfrm>
              <a:off x="1041470" y="3048293"/>
              <a:ext cx="3195673" cy="710726"/>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sp>
          <p:nvSpPr>
            <p:cNvPr id="4" name="Google Shape;1250;p78">
              <a:extLst>
                <a:ext uri="{FF2B5EF4-FFF2-40B4-BE49-F238E27FC236}">
                  <a16:creationId xmlns:a16="http://schemas.microsoft.com/office/drawing/2014/main" id="{F40805D5-CB13-926A-4F8E-715884DB8D88}"/>
                </a:ext>
              </a:extLst>
            </p:cNvPr>
            <p:cNvSpPr txBox="1"/>
            <p:nvPr/>
          </p:nvSpPr>
          <p:spPr>
            <a:xfrm>
              <a:off x="1029589" y="4248340"/>
              <a:ext cx="3853627" cy="2021172"/>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sp>
          <p:nvSpPr>
            <p:cNvPr id="5" name="Google Shape;1251;p78">
              <a:extLst>
                <a:ext uri="{FF2B5EF4-FFF2-40B4-BE49-F238E27FC236}">
                  <a16:creationId xmlns:a16="http://schemas.microsoft.com/office/drawing/2014/main" id="{5CDEC615-4ED8-0D65-B8BB-04C4B7C3A68D}"/>
                </a:ext>
              </a:extLst>
            </p:cNvPr>
            <p:cNvSpPr txBox="1"/>
            <p:nvPr/>
          </p:nvSpPr>
          <p:spPr>
            <a:xfrm>
              <a:off x="6322079" y="1811106"/>
              <a:ext cx="3242786" cy="1976628"/>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grpSp>
      <p:pic>
        <p:nvPicPr>
          <p:cNvPr id="35" name="Picture 34" descr="A math equations on a white background&#10;&#10;Description automatically generated">
            <a:extLst>
              <a:ext uri="{FF2B5EF4-FFF2-40B4-BE49-F238E27FC236}">
                <a16:creationId xmlns:a16="http://schemas.microsoft.com/office/drawing/2014/main" id="{A13BFEE5-F186-5398-759B-A3F7B4DA5417}"/>
              </a:ext>
            </a:extLst>
          </p:cNvPr>
          <p:cNvPicPr>
            <a:picLocks noChangeAspect="1"/>
          </p:cNvPicPr>
          <p:nvPr/>
        </p:nvPicPr>
        <p:blipFill rotWithShape="1">
          <a:blip r:embed="rId3"/>
          <a:srcRect b="19654"/>
          <a:stretch/>
        </p:blipFill>
        <p:spPr>
          <a:xfrm>
            <a:off x="2456256" y="1740091"/>
            <a:ext cx="7116197" cy="3016290"/>
          </a:xfrm>
          <a:prstGeom prst="rect">
            <a:avLst/>
          </a:prstGeom>
          <a:ln>
            <a:solidFill>
              <a:schemeClr val="bg2"/>
            </a:solidFill>
          </a:ln>
        </p:spPr>
      </p:pic>
      <p:pic>
        <p:nvPicPr>
          <p:cNvPr id="36" name="Picture 35" descr="A math equations on a white background&#10;&#10;Description automatically generated">
            <a:extLst>
              <a:ext uri="{FF2B5EF4-FFF2-40B4-BE49-F238E27FC236}">
                <a16:creationId xmlns:a16="http://schemas.microsoft.com/office/drawing/2014/main" id="{89765412-A042-04EE-C884-1E7BBA339578}"/>
              </a:ext>
            </a:extLst>
          </p:cNvPr>
          <p:cNvPicPr>
            <a:picLocks noChangeAspect="1"/>
          </p:cNvPicPr>
          <p:nvPr/>
        </p:nvPicPr>
        <p:blipFill rotWithShape="1">
          <a:blip r:embed="rId3"/>
          <a:srcRect t="81029" b="6837"/>
          <a:stretch/>
        </p:blipFill>
        <p:spPr>
          <a:xfrm>
            <a:off x="1768959" y="5560672"/>
            <a:ext cx="8654081" cy="553983"/>
          </a:xfrm>
          <a:prstGeom prst="rect">
            <a:avLst/>
          </a:prstGeom>
        </p:spPr>
      </p:pic>
    </p:spTree>
    <p:extLst>
      <p:ext uri="{BB962C8B-B14F-4D97-AF65-F5344CB8AC3E}">
        <p14:creationId xmlns:p14="http://schemas.microsoft.com/office/powerpoint/2010/main" val="48067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464949" y="526869"/>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ru-RU" dirty="0"/>
              <a:t>Синхронизация в </a:t>
            </a:r>
            <a:r>
              <a:rPr lang="ru-RU" dirty="0" err="1"/>
              <a:t>корутинах</a:t>
            </a:r>
            <a:endParaRPr dirty="0"/>
          </a:p>
        </p:txBody>
      </p:sp>
      <p:sp>
        <p:nvSpPr>
          <p:cNvPr id="2" name="TextBox 1">
            <a:extLst>
              <a:ext uri="{FF2B5EF4-FFF2-40B4-BE49-F238E27FC236}">
                <a16:creationId xmlns:a16="http://schemas.microsoft.com/office/drawing/2014/main" id="{4BDD3126-B2F7-46B1-D28D-43739EEF7BD9}"/>
              </a:ext>
            </a:extLst>
          </p:cNvPr>
          <p:cNvSpPr txBox="1"/>
          <p:nvPr/>
        </p:nvSpPr>
        <p:spPr>
          <a:xfrm>
            <a:off x="464949" y="1336391"/>
            <a:ext cx="6832322" cy="5078313"/>
          </a:xfrm>
          <a:prstGeom prst="rect">
            <a:avLst/>
          </a:prstGeom>
          <a:noFill/>
        </p:spPr>
        <p:txBody>
          <a:bodyPr wrap="square" rtlCol="0">
            <a:spAutoFit/>
          </a:bodyPr>
          <a:lstStyle/>
          <a:p>
            <a:r>
              <a:rPr lang="ru-RU" sz="1800" dirty="0">
                <a:solidFill>
                  <a:schemeClr val="tx1"/>
                </a:solidFill>
                <a:latin typeface="+mn-lt"/>
              </a:rPr>
              <a:t>При использовании в </a:t>
            </a:r>
            <a:r>
              <a:rPr lang="ru-RU" sz="1800" dirty="0" err="1">
                <a:solidFill>
                  <a:schemeClr val="tx1"/>
                </a:solidFill>
                <a:latin typeface="+mn-lt"/>
              </a:rPr>
              <a:t>корутинах</a:t>
            </a:r>
            <a:r>
              <a:rPr lang="ru-RU" sz="1800" dirty="0">
                <a:solidFill>
                  <a:schemeClr val="tx1"/>
                </a:solidFill>
                <a:latin typeface="+mn-lt"/>
              </a:rPr>
              <a:t> средств синхронизации из </a:t>
            </a:r>
            <a:r>
              <a:rPr lang="en-US" sz="1800" dirty="0" err="1">
                <a:solidFill>
                  <a:schemeClr val="tx1"/>
                </a:solidFill>
                <a:latin typeface="Consolas" panose="020B0609020204030204" pitchFamily="49" charset="0"/>
                <a:cs typeface="Consolas" panose="020B0609020204030204" pitchFamily="49" charset="0"/>
              </a:rPr>
              <a:t>java.util.concurrent</a:t>
            </a:r>
            <a:r>
              <a:rPr lang="en-US" sz="1800" dirty="0">
                <a:solidFill>
                  <a:schemeClr val="tx1"/>
                </a:solidFill>
                <a:latin typeface="+mn-lt"/>
              </a:rPr>
              <a:t> </a:t>
            </a:r>
            <a:r>
              <a:rPr lang="ru-RU" sz="1800" dirty="0">
                <a:solidFill>
                  <a:schemeClr val="tx1"/>
                </a:solidFill>
                <a:latin typeface="+mn-lt"/>
              </a:rPr>
              <a:t>возможны проблемы:</a:t>
            </a:r>
          </a:p>
          <a:p>
            <a:pPr marL="285750" indent="-285750">
              <a:buFontTx/>
              <a:buChar char="-"/>
            </a:pPr>
            <a:r>
              <a:rPr lang="ru-RU" sz="1800" dirty="0">
                <a:solidFill>
                  <a:schemeClr val="tx1"/>
                </a:solidFill>
                <a:latin typeface="+mn-lt"/>
              </a:rPr>
              <a:t>одна </a:t>
            </a:r>
            <a:r>
              <a:rPr lang="ru-RU" sz="1800" dirty="0" err="1">
                <a:solidFill>
                  <a:schemeClr val="tx1"/>
                </a:solidFill>
                <a:latin typeface="+mn-lt"/>
              </a:rPr>
              <a:t>корутина</a:t>
            </a:r>
            <a:r>
              <a:rPr lang="ru-RU" sz="1800" dirty="0">
                <a:solidFill>
                  <a:schemeClr val="tx1"/>
                </a:solidFill>
                <a:latin typeface="+mn-lt"/>
              </a:rPr>
              <a:t> может исполняться несколькими потоками - может сломаться логика захвата и возврата блокировок</a:t>
            </a:r>
          </a:p>
          <a:p>
            <a:pPr marL="285750" indent="-285750">
              <a:buFontTx/>
              <a:buChar char="-"/>
            </a:pPr>
            <a:r>
              <a:rPr lang="ru-RU" sz="1800" dirty="0">
                <a:solidFill>
                  <a:schemeClr val="tx1"/>
                </a:solidFill>
                <a:latin typeface="+mn-lt"/>
              </a:rPr>
              <a:t>при блокировке потоки диспетчеров не выполняют никакой работы</a:t>
            </a:r>
            <a:endParaRPr lang="en-RU" sz="1800" dirty="0">
              <a:solidFill>
                <a:schemeClr val="tx1"/>
              </a:solidFill>
              <a:latin typeface="+mn-lt"/>
            </a:endParaRPr>
          </a:p>
          <a:p>
            <a:endParaRPr lang="ru-RU" sz="1800" dirty="0">
              <a:solidFill>
                <a:schemeClr val="tx1"/>
              </a:solidFill>
              <a:latin typeface="+mn-lt"/>
            </a:endParaRPr>
          </a:p>
          <a:p>
            <a:r>
              <a:rPr lang="ru-RU" sz="1800" dirty="0">
                <a:solidFill>
                  <a:schemeClr val="tx1"/>
                </a:solidFill>
                <a:latin typeface="+mn-lt"/>
              </a:rPr>
              <a:t>Поэтому нужно использовать специальные средства синхронизации для </a:t>
            </a:r>
            <a:r>
              <a:rPr lang="ru-RU" sz="1800" dirty="0" err="1">
                <a:solidFill>
                  <a:schemeClr val="tx1"/>
                </a:solidFill>
                <a:latin typeface="+mn-lt"/>
              </a:rPr>
              <a:t>корутин</a:t>
            </a:r>
            <a:r>
              <a:rPr lang="ru-RU" sz="1800" dirty="0">
                <a:solidFill>
                  <a:schemeClr val="tx1"/>
                </a:solidFill>
                <a:latin typeface="+mn-lt"/>
              </a:rPr>
              <a:t> - из пакета </a:t>
            </a:r>
            <a:r>
              <a:rPr lang="en-GB" sz="1800" dirty="0" err="1">
                <a:solidFill>
                  <a:schemeClr val="tx1"/>
                </a:solidFill>
                <a:effectLst/>
                <a:latin typeface="Consolas" panose="020B0609020204030204" pitchFamily="49" charset="0"/>
                <a:cs typeface="Consolas" panose="020B0609020204030204" pitchFamily="49" charset="0"/>
              </a:rPr>
              <a:t>kotlinx.coroutines.sync</a:t>
            </a:r>
            <a:r>
              <a:rPr lang="ru-RU" sz="1800" dirty="0">
                <a:solidFill>
                  <a:schemeClr val="tx1"/>
                </a:solidFill>
                <a:latin typeface="+mn-lt"/>
              </a:rPr>
              <a:t>:</a:t>
            </a:r>
          </a:p>
          <a:p>
            <a:endParaRPr lang="ru-RU" sz="1800" dirty="0">
              <a:solidFill>
                <a:schemeClr val="accent3"/>
              </a:solidFill>
              <a:effectLst/>
              <a:latin typeface="Consolas" panose="020B0609020204030204" pitchFamily="49" charset="0"/>
              <a:cs typeface="Consolas" panose="020B0609020204030204" pitchFamily="49" charset="0"/>
            </a:endParaRPr>
          </a:p>
          <a:p>
            <a:r>
              <a:rPr lang="en-GB" sz="1800" dirty="0">
                <a:solidFill>
                  <a:schemeClr val="accent3"/>
                </a:solidFill>
                <a:effectLst/>
                <a:latin typeface="Consolas" panose="020B0609020204030204" pitchFamily="49" charset="0"/>
                <a:cs typeface="Consolas" panose="020B0609020204030204" pitchFamily="49" charset="0"/>
              </a:rPr>
              <a:t>Mutex</a:t>
            </a:r>
          </a:p>
          <a:p>
            <a:r>
              <a:rPr lang="en-GB" sz="1800" dirty="0">
                <a:solidFill>
                  <a:schemeClr val="accent3"/>
                </a:solidFill>
                <a:latin typeface="Consolas" panose="020B0609020204030204" pitchFamily="49" charset="0"/>
                <a:cs typeface="Consolas" panose="020B0609020204030204" pitchFamily="49" charset="0"/>
              </a:rPr>
              <a:t>Semaphore</a:t>
            </a:r>
            <a:endParaRPr lang="en-RU" sz="1800" dirty="0">
              <a:solidFill>
                <a:schemeClr val="accent3"/>
              </a:solidFill>
              <a:latin typeface="Consolas" panose="020B0609020204030204" pitchFamily="49" charset="0"/>
              <a:cs typeface="Consolas" panose="020B0609020204030204" pitchFamily="49" charset="0"/>
            </a:endParaRPr>
          </a:p>
          <a:p>
            <a:endParaRPr lang="ru-RU" sz="1800" dirty="0">
              <a:solidFill>
                <a:schemeClr val="tx1"/>
              </a:solidFill>
              <a:latin typeface="+mn-lt"/>
            </a:endParaRPr>
          </a:p>
          <a:p>
            <a:endParaRPr lang="en-US" sz="1800" dirty="0">
              <a:solidFill>
                <a:schemeClr val="tx1"/>
              </a:solidFill>
              <a:latin typeface="+mn-lt"/>
            </a:endParaRPr>
          </a:p>
          <a:p>
            <a:r>
              <a:rPr lang="ru-RU" sz="1800" dirty="0">
                <a:solidFill>
                  <a:schemeClr val="tx1"/>
                </a:solidFill>
                <a:latin typeface="+mn-lt"/>
              </a:rPr>
              <a:t>При блокировке с использованием этих механизмов </a:t>
            </a:r>
            <a:r>
              <a:rPr lang="ru-RU" sz="1800" dirty="0" err="1">
                <a:solidFill>
                  <a:schemeClr val="tx1"/>
                </a:solidFill>
                <a:latin typeface="+mn-lt"/>
              </a:rPr>
              <a:t>корутина</a:t>
            </a:r>
            <a:r>
              <a:rPr lang="ru-RU" sz="1800" dirty="0">
                <a:solidFill>
                  <a:schemeClr val="tx1"/>
                </a:solidFill>
                <a:latin typeface="+mn-lt"/>
              </a:rPr>
              <a:t> приостанавливается, но сам поток не блокируется - он может быть использован в других </a:t>
            </a:r>
            <a:r>
              <a:rPr lang="ru-RU" sz="1800" dirty="0" err="1">
                <a:solidFill>
                  <a:schemeClr val="tx1"/>
                </a:solidFill>
                <a:latin typeface="+mn-lt"/>
              </a:rPr>
              <a:t>корутинах</a:t>
            </a:r>
            <a:r>
              <a:rPr lang="ru-RU" sz="1800" dirty="0">
                <a:solidFill>
                  <a:schemeClr val="tx1"/>
                </a:solidFill>
                <a:latin typeface="+mn-lt"/>
              </a:rPr>
              <a:t>.</a:t>
            </a:r>
          </a:p>
        </p:txBody>
      </p:sp>
      <p:pic>
        <p:nvPicPr>
          <p:cNvPr id="5" name="Picture 4" descr="A black background with white text and pink letters&#10;&#10;Description automatically generated">
            <a:extLst>
              <a:ext uri="{FF2B5EF4-FFF2-40B4-BE49-F238E27FC236}">
                <a16:creationId xmlns:a16="http://schemas.microsoft.com/office/drawing/2014/main" id="{0B405BD0-2197-A344-4CBE-AA9F17256275}"/>
              </a:ext>
            </a:extLst>
          </p:cNvPr>
          <p:cNvPicPr>
            <a:picLocks noChangeAspect="1"/>
          </p:cNvPicPr>
          <p:nvPr/>
        </p:nvPicPr>
        <p:blipFill>
          <a:blip r:embed="rId3"/>
          <a:stretch>
            <a:fillRect/>
          </a:stretch>
        </p:blipFill>
        <p:spPr>
          <a:xfrm>
            <a:off x="7865626" y="1694958"/>
            <a:ext cx="2311400" cy="571500"/>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7C35A9A2-A68B-AADE-6358-3C19FFC7C619}"/>
              </a:ext>
            </a:extLst>
          </p:cNvPr>
          <p:cNvPicPr>
            <a:picLocks noChangeAspect="1"/>
          </p:cNvPicPr>
          <p:nvPr/>
        </p:nvPicPr>
        <p:blipFill>
          <a:blip r:embed="rId4"/>
          <a:stretch>
            <a:fillRect/>
          </a:stretch>
        </p:blipFill>
        <p:spPr>
          <a:xfrm>
            <a:off x="7865626" y="3196526"/>
            <a:ext cx="3810000" cy="2400300"/>
          </a:xfrm>
          <a:prstGeom prst="rect">
            <a:avLst/>
          </a:prstGeom>
        </p:spPr>
      </p:pic>
    </p:spTree>
    <p:extLst>
      <p:ext uri="{BB962C8B-B14F-4D97-AF65-F5344CB8AC3E}">
        <p14:creationId xmlns:p14="http://schemas.microsoft.com/office/powerpoint/2010/main" val="3674229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83"/>
        <p:cNvGrpSpPr/>
        <p:nvPr/>
      </p:nvGrpSpPr>
      <p:grpSpPr>
        <a:xfrm>
          <a:off x="0" y="0"/>
          <a:ext cx="0" cy="0"/>
          <a:chOff x="0" y="0"/>
          <a:chExt cx="0" cy="0"/>
        </a:xfrm>
      </p:grpSpPr>
      <p:pic>
        <p:nvPicPr>
          <p:cNvPr id="384" name="Google Shape;384;p47"/>
          <p:cNvPicPr preferRelativeResize="0"/>
          <p:nvPr/>
        </p:nvPicPr>
        <p:blipFill rotWithShape="1">
          <a:blip r:embed="rId3">
            <a:alphaModFix/>
          </a:blip>
          <a:srcRect l="20473" t="26084" r="9289" b="26084"/>
          <a:stretch/>
        </p:blipFill>
        <p:spPr>
          <a:xfrm>
            <a:off x="0" y="0"/>
            <a:ext cx="12192000" cy="6858000"/>
          </a:xfrm>
          <a:prstGeom prst="rect">
            <a:avLst/>
          </a:prstGeom>
          <a:noFill/>
          <a:ln>
            <a:noFill/>
          </a:ln>
        </p:spPr>
      </p:pic>
      <p:sp>
        <p:nvSpPr>
          <p:cNvPr id="385" name="Google Shape;385;p47"/>
          <p:cNvSpPr txBox="1">
            <a:spLocks noGrp="1"/>
          </p:cNvSpPr>
          <p:nvPr>
            <p:ph type="title"/>
          </p:nvPr>
        </p:nvSpPr>
        <p:spPr>
          <a:xfrm>
            <a:off x="603171" y="1119966"/>
            <a:ext cx="7989035" cy="1828193"/>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6600"/>
              <a:buFont typeface="Play"/>
              <a:buNone/>
            </a:pPr>
            <a:r>
              <a:rPr lang="ru-RU" dirty="0">
                <a:solidFill>
                  <a:schemeClr val="bg1"/>
                </a:solidFill>
              </a:rPr>
              <a:t>Синхронизация коллекций</a:t>
            </a:r>
            <a:endParaRPr dirty="0">
              <a:solidFill>
                <a:schemeClr val="bg1"/>
              </a:solidFill>
            </a:endParaRPr>
          </a:p>
        </p:txBody>
      </p:sp>
      <p:sp>
        <p:nvSpPr>
          <p:cNvPr id="386" name="Google Shape;386;p47"/>
          <p:cNvSpPr/>
          <p:nvPr/>
        </p:nvSpPr>
        <p:spPr>
          <a:xfrm>
            <a:off x="658813" y="5548708"/>
            <a:ext cx="189326" cy="18932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9" name="Google Shape;389;p47"/>
          <p:cNvSpPr/>
          <p:nvPr/>
        </p:nvSpPr>
        <p:spPr>
          <a:xfrm>
            <a:off x="2229196" y="5548708"/>
            <a:ext cx="189326" cy="1893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0" name="Google Shape;390;p47"/>
          <p:cNvSpPr/>
          <p:nvPr/>
        </p:nvSpPr>
        <p:spPr>
          <a:xfrm>
            <a:off x="2752657" y="5548708"/>
            <a:ext cx="189326" cy="1893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 name="Google Shape;386;p47">
            <a:extLst>
              <a:ext uri="{FF2B5EF4-FFF2-40B4-BE49-F238E27FC236}">
                <a16:creationId xmlns:a16="http://schemas.microsoft.com/office/drawing/2014/main" id="{5BAB2EE8-67BA-925F-D2A5-A215922413AE}"/>
              </a:ext>
            </a:extLst>
          </p:cNvPr>
          <p:cNvSpPr/>
          <p:nvPr/>
        </p:nvSpPr>
        <p:spPr>
          <a:xfrm>
            <a:off x="1189591" y="5543450"/>
            <a:ext cx="189326" cy="18932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Google Shape;386;p47">
            <a:extLst>
              <a:ext uri="{FF2B5EF4-FFF2-40B4-BE49-F238E27FC236}">
                <a16:creationId xmlns:a16="http://schemas.microsoft.com/office/drawing/2014/main" id="{C0B30741-BE26-165D-EB12-7C68945E5EEE}"/>
              </a:ext>
            </a:extLst>
          </p:cNvPr>
          <p:cNvSpPr/>
          <p:nvPr/>
        </p:nvSpPr>
        <p:spPr>
          <a:xfrm>
            <a:off x="1704604" y="5553957"/>
            <a:ext cx="189326" cy="18932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 name="Google Shape;390;p47">
            <a:extLst>
              <a:ext uri="{FF2B5EF4-FFF2-40B4-BE49-F238E27FC236}">
                <a16:creationId xmlns:a16="http://schemas.microsoft.com/office/drawing/2014/main" id="{234B9F7A-34E6-22F5-E686-4D8622907575}"/>
              </a:ext>
            </a:extLst>
          </p:cNvPr>
          <p:cNvSpPr/>
          <p:nvPr/>
        </p:nvSpPr>
        <p:spPr>
          <a:xfrm>
            <a:off x="3251903" y="5559216"/>
            <a:ext cx="189326" cy="1893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 name="Google Shape;386;p47">
            <a:extLst>
              <a:ext uri="{FF2B5EF4-FFF2-40B4-BE49-F238E27FC236}">
                <a16:creationId xmlns:a16="http://schemas.microsoft.com/office/drawing/2014/main" id="{38C1A311-F58B-6ABE-6561-4190B683BDFF}"/>
              </a:ext>
            </a:extLst>
          </p:cNvPr>
          <p:cNvSpPr/>
          <p:nvPr/>
        </p:nvSpPr>
        <p:spPr>
          <a:xfrm>
            <a:off x="2228323" y="5548703"/>
            <a:ext cx="189326" cy="18932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259591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ru-RU" dirty="0"/>
              <a:t>Синхронизированные коллекции</a:t>
            </a:r>
            <a:endParaRPr dirty="0"/>
          </a:p>
        </p:txBody>
      </p:sp>
      <p:sp>
        <p:nvSpPr>
          <p:cNvPr id="2" name="TextBox 1">
            <a:extLst>
              <a:ext uri="{FF2B5EF4-FFF2-40B4-BE49-F238E27FC236}">
                <a16:creationId xmlns:a16="http://schemas.microsoft.com/office/drawing/2014/main" id="{00F7423A-C318-B77A-C087-65F526A2C979}"/>
              </a:ext>
            </a:extLst>
          </p:cNvPr>
          <p:cNvSpPr txBox="1"/>
          <p:nvPr/>
        </p:nvSpPr>
        <p:spPr>
          <a:xfrm>
            <a:off x="677333" y="2025762"/>
            <a:ext cx="10825399" cy="3416320"/>
          </a:xfrm>
          <a:prstGeom prst="rect">
            <a:avLst/>
          </a:prstGeom>
          <a:noFill/>
        </p:spPr>
        <p:txBody>
          <a:bodyPr wrap="none" rtlCol="0">
            <a:spAutoFit/>
          </a:bodyPr>
          <a:lstStyle/>
          <a:p>
            <a:r>
              <a:rPr lang="ru-RU" sz="2400" dirty="0">
                <a:solidFill>
                  <a:schemeClr val="bg2"/>
                </a:solidFill>
              </a:rPr>
              <a:t>Синхронизированные коллекции</a:t>
            </a:r>
            <a:r>
              <a:rPr lang="ru-RU" sz="2400" dirty="0"/>
              <a:t> добавляют блокировки на все операции.</a:t>
            </a:r>
          </a:p>
          <a:p>
            <a:r>
              <a:rPr lang="ru-RU" sz="2400" dirty="0"/>
              <a:t>Примеры:</a:t>
            </a:r>
          </a:p>
          <a:p>
            <a:endParaRPr lang="ru-RU" sz="2400" dirty="0"/>
          </a:p>
          <a:p>
            <a:pPr marL="285750" indent="-285750">
              <a:buFont typeface="Arial" panose="020B0604020202020204" pitchFamily="34" charset="0"/>
              <a:buChar char="•"/>
            </a:pPr>
            <a:r>
              <a:rPr lang="en-GB" sz="2400" dirty="0">
                <a:latin typeface="Consolas" panose="020B0609020204030204" pitchFamily="49" charset="0"/>
                <a:cs typeface="Consolas" panose="020B0609020204030204" pitchFamily="49" charset="0"/>
              </a:rPr>
              <a:t>Vector </a:t>
            </a:r>
            <a:r>
              <a:rPr lang="ru-RU" sz="2400" dirty="0">
                <a:latin typeface="Consolas" panose="020B0609020204030204" pitchFamily="49" charset="0"/>
                <a:cs typeface="Consolas" panose="020B0609020204030204" pitchFamily="49" charset="0"/>
              </a:rPr>
              <a:t>и </a:t>
            </a:r>
            <a:r>
              <a:rPr lang="en-GB" sz="2400" dirty="0" err="1">
                <a:latin typeface="Consolas" panose="020B0609020204030204" pitchFamily="49" charset="0"/>
                <a:cs typeface="Consolas" panose="020B0609020204030204" pitchFamily="49" charset="0"/>
              </a:rPr>
              <a:t>Hashtable</a:t>
            </a:r>
            <a:endParaRPr lang="ru-RU" sz="24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en-GB" sz="2400" dirty="0" err="1">
                <a:latin typeface="Consolas" panose="020B0609020204030204" pitchFamily="49" charset="0"/>
                <a:cs typeface="Consolas" panose="020B0609020204030204" pitchFamily="49" charset="0"/>
              </a:rPr>
              <a:t>Collection.synchronizedXxx</a:t>
            </a:r>
            <a:endParaRPr lang="ru-RU" sz="2400" dirty="0">
              <a:latin typeface="Consolas" panose="020B0609020204030204" pitchFamily="49" charset="0"/>
              <a:cs typeface="Consolas" panose="020B0609020204030204" pitchFamily="49" charset="0"/>
            </a:endParaRPr>
          </a:p>
          <a:p>
            <a:endParaRPr lang="ru-RU" sz="2400" dirty="0"/>
          </a:p>
          <a:p>
            <a:r>
              <a:rPr lang="ru-RU" sz="2400" dirty="0"/>
              <a:t>Проблемы:</a:t>
            </a:r>
          </a:p>
          <a:p>
            <a:pPr marL="285750" indent="-285750">
              <a:buFont typeface="Arial" panose="020B0604020202020204" pitchFamily="34" charset="0"/>
              <a:buChar char="•"/>
            </a:pPr>
            <a:r>
              <a:rPr lang="ru-RU" sz="2400" dirty="0"/>
              <a:t>низкая производительность</a:t>
            </a:r>
          </a:p>
          <a:p>
            <a:pPr marL="285750" indent="-285750">
              <a:buFont typeface="Arial" panose="020B0604020202020204" pitchFamily="34" charset="0"/>
              <a:buChar char="•"/>
            </a:pPr>
            <a:r>
              <a:rPr lang="ru-RU" sz="2400" dirty="0"/>
              <a:t>всё равно возможна неатомарная модификация</a:t>
            </a:r>
          </a:p>
        </p:txBody>
      </p:sp>
    </p:spTree>
    <p:extLst>
      <p:ext uri="{BB962C8B-B14F-4D97-AF65-F5344CB8AC3E}">
        <p14:creationId xmlns:p14="http://schemas.microsoft.com/office/powerpoint/2010/main" val="3028178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ru-RU" dirty="0"/>
              <a:t>Конкурентные коллекции</a:t>
            </a:r>
            <a:endParaRPr dirty="0"/>
          </a:p>
        </p:txBody>
      </p:sp>
      <p:sp>
        <p:nvSpPr>
          <p:cNvPr id="2" name="TextBox 1">
            <a:extLst>
              <a:ext uri="{FF2B5EF4-FFF2-40B4-BE49-F238E27FC236}">
                <a16:creationId xmlns:a16="http://schemas.microsoft.com/office/drawing/2014/main" id="{00F7423A-C318-B77A-C087-65F526A2C979}"/>
              </a:ext>
            </a:extLst>
          </p:cNvPr>
          <p:cNvSpPr txBox="1"/>
          <p:nvPr/>
        </p:nvSpPr>
        <p:spPr>
          <a:xfrm>
            <a:off x="640757" y="1720962"/>
            <a:ext cx="10345571" cy="1477328"/>
          </a:xfrm>
          <a:prstGeom prst="rect">
            <a:avLst/>
          </a:prstGeom>
          <a:noFill/>
        </p:spPr>
        <p:txBody>
          <a:bodyPr wrap="square" rtlCol="0">
            <a:spAutoFit/>
          </a:bodyPr>
          <a:lstStyle/>
          <a:p>
            <a:r>
              <a:rPr lang="ru-RU" sz="1800" dirty="0">
                <a:solidFill>
                  <a:schemeClr val="bg2"/>
                </a:solidFill>
              </a:rPr>
              <a:t>Конкурентные коллекции</a:t>
            </a:r>
            <a:r>
              <a:rPr lang="ru-RU" sz="1800" dirty="0"/>
              <a:t> позволяют выполнять некоторые операции без блокировок, но с некоторыми компромиссами.</a:t>
            </a:r>
          </a:p>
          <a:p>
            <a:endParaRPr lang="ru-RU" sz="1800" dirty="0"/>
          </a:p>
          <a:p>
            <a:r>
              <a:rPr lang="ru-RU" sz="1800" dirty="0"/>
              <a:t>Пример: </a:t>
            </a:r>
            <a:r>
              <a:rPr lang="en-GB" sz="1800" dirty="0" err="1">
                <a:latin typeface="Consolas" panose="020B0609020204030204" pitchFamily="49" charset="0"/>
                <a:cs typeface="Consolas" panose="020B0609020204030204" pitchFamily="49" charset="0"/>
              </a:rPr>
              <a:t>CopyOnWriteArrayList</a:t>
            </a:r>
            <a:r>
              <a:rPr lang="en-GB" sz="1800" dirty="0">
                <a:latin typeface="Consolas" panose="020B0609020204030204" pitchFamily="49" charset="0"/>
                <a:cs typeface="Consolas" panose="020B0609020204030204" pitchFamily="49" charset="0"/>
              </a:rPr>
              <a:t> / </a:t>
            </a:r>
            <a:r>
              <a:rPr lang="en-GB" sz="1800" dirty="0" err="1">
                <a:latin typeface="Consolas" panose="020B0609020204030204" pitchFamily="49" charset="0"/>
                <a:cs typeface="Consolas" panose="020B0609020204030204" pitchFamily="49" charset="0"/>
              </a:rPr>
              <a:t>CopyOnWriteArraySet</a:t>
            </a:r>
            <a:r>
              <a:rPr lang="en-GB" sz="1800" dirty="0"/>
              <a:t> - </a:t>
            </a:r>
            <a:r>
              <a:rPr lang="ru-RU" sz="1800" dirty="0"/>
              <a:t>при каждой модификации создаётся новая копия.</a:t>
            </a:r>
          </a:p>
        </p:txBody>
      </p:sp>
      <p:sp>
        <p:nvSpPr>
          <p:cNvPr id="3" name="TextBox 2">
            <a:extLst>
              <a:ext uri="{FF2B5EF4-FFF2-40B4-BE49-F238E27FC236}">
                <a16:creationId xmlns:a16="http://schemas.microsoft.com/office/drawing/2014/main" id="{9017DA46-BADE-F76A-8904-F722EDFFF07A}"/>
              </a:ext>
            </a:extLst>
          </p:cNvPr>
          <p:cNvSpPr txBox="1"/>
          <p:nvPr/>
        </p:nvSpPr>
        <p:spPr>
          <a:xfrm>
            <a:off x="640757" y="3659711"/>
            <a:ext cx="9435548" cy="1754326"/>
          </a:xfrm>
          <a:prstGeom prst="rect">
            <a:avLst/>
          </a:prstGeom>
          <a:noFill/>
        </p:spPr>
        <p:txBody>
          <a:bodyPr wrap="square" rtlCol="0">
            <a:spAutoFit/>
          </a:bodyPr>
          <a:lstStyle/>
          <a:p>
            <a:r>
              <a:rPr lang="ru-RU" sz="1800" dirty="0"/>
              <a:t>Итераторы синхронизируются только в момент проверки видимости содержимого массива - остальное взаимодействие с коллекцией выполняется без синхронизации. </a:t>
            </a:r>
          </a:p>
          <a:p>
            <a:endParaRPr lang="ru-RU" sz="1800" dirty="0"/>
          </a:p>
          <a:p>
            <a:r>
              <a:rPr lang="ru-RU" sz="1800" dirty="0"/>
              <a:t>Итераторы возвращают элементы в таком виде, в каком они были при создании итератора, независимо от последующих модификаций. Итераторы не выбрасывают </a:t>
            </a:r>
            <a:r>
              <a:rPr lang="en-GB" sz="1800" dirty="0" err="1">
                <a:latin typeface="Consolas" panose="020B0609020204030204" pitchFamily="49" charset="0"/>
                <a:cs typeface="Consolas" panose="020B0609020204030204" pitchFamily="49" charset="0"/>
              </a:rPr>
              <a:t>ConcurrentModificationException</a:t>
            </a:r>
            <a:r>
              <a:rPr lang="en-GB" sz="1800" dirty="0"/>
              <a:t>. </a:t>
            </a:r>
            <a:endParaRPr lang="ru-RU" sz="1800" dirty="0"/>
          </a:p>
        </p:txBody>
      </p:sp>
    </p:spTree>
    <p:extLst>
      <p:ext uri="{BB962C8B-B14F-4D97-AF65-F5344CB8AC3E}">
        <p14:creationId xmlns:p14="http://schemas.microsoft.com/office/powerpoint/2010/main" val="1120685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en-US" dirty="0" err="1"/>
              <a:t>ConcurrentHashMap</a:t>
            </a:r>
            <a:endParaRPr dirty="0"/>
          </a:p>
        </p:txBody>
      </p:sp>
      <p:sp>
        <p:nvSpPr>
          <p:cNvPr id="2" name="TextBox 1">
            <a:extLst>
              <a:ext uri="{FF2B5EF4-FFF2-40B4-BE49-F238E27FC236}">
                <a16:creationId xmlns:a16="http://schemas.microsoft.com/office/drawing/2014/main" id="{00F7423A-C318-B77A-C087-65F526A2C979}"/>
              </a:ext>
            </a:extLst>
          </p:cNvPr>
          <p:cNvSpPr txBox="1"/>
          <p:nvPr/>
        </p:nvSpPr>
        <p:spPr>
          <a:xfrm>
            <a:off x="627229" y="1447227"/>
            <a:ext cx="4928337" cy="4832092"/>
          </a:xfrm>
          <a:prstGeom prst="rect">
            <a:avLst/>
          </a:prstGeom>
          <a:noFill/>
        </p:spPr>
        <p:txBody>
          <a:bodyPr wrap="square" rtlCol="0">
            <a:spAutoFit/>
          </a:bodyPr>
          <a:lstStyle/>
          <a:p>
            <a:r>
              <a:rPr lang="en-GB" dirty="0" err="1">
                <a:solidFill>
                  <a:schemeClr val="bg2"/>
                </a:solidFill>
              </a:rPr>
              <a:t>ConcurrentHashMap</a:t>
            </a:r>
            <a:r>
              <a:rPr lang="en-GB" dirty="0"/>
              <a:t> </a:t>
            </a:r>
            <a:r>
              <a:rPr lang="ru-RU" dirty="0"/>
              <a:t>вместо синхронизации каждого метода общей блокировкой механизм </a:t>
            </a:r>
            <a:r>
              <a:rPr lang="ru-RU" dirty="0">
                <a:solidFill>
                  <a:schemeClr val="bg2"/>
                </a:solidFill>
              </a:rPr>
              <a:t>чередование блокировок</a:t>
            </a:r>
            <a:r>
              <a:rPr lang="ru-RU" dirty="0"/>
              <a:t> (</a:t>
            </a:r>
            <a:r>
              <a:rPr lang="en-GB" dirty="0">
                <a:solidFill>
                  <a:schemeClr val="bg2"/>
                </a:solidFill>
              </a:rPr>
              <a:t>lock striping</a:t>
            </a:r>
            <a:r>
              <a:rPr lang="en-GB" dirty="0"/>
              <a:t>). </a:t>
            </a:r>
            <a:endParaRPr lang="ru-RU" dirty="0"/>
          </a:p>
          <a:p>
            <a:endParaRPr lang="ru-RU" dirty="0"/>
          </a:p>
          <a:p>
            <a:pPr marL="285750" indent="-285750">
              <a:buFont typeface="Arial" panose="020B0604020202020204" pitchFamily="34" charset="0"/>
              <a:buChar char="•"/>
            </a:pPr>
            <a:r>
              <a:rPr lang="ru-RU" dirty="0"/>
              <a:t>ограниченное число одновременных писателей</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неограниченное число конкурентных читателей - в том числе при наличии потоков-писателей</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итераторы не бросают </a:t>
            </a:r>
            <a:r>
              <a:rPr lang="en-GB" dirty="0" err="1">
                <a:latin typeface="Consolas" panose="020B0609020204030204" pitchFamily="49" charset="0"/>
                <a:cs typeface="Consolas" panose="020B0609020204030204" pitchFamily="49" charset="0"/>
              </a:rPr>
              <a:t>ConcurrentModificationException</a:t>
            </a:r>
            <a:r>
              <a:rPr lang="ru-RU" dirty="0">
                <a:latin typeface="Consolas" panose="020B0609020204030204" pitchFamily="49" charset="0"/>
                <a:cs typeface="Consolas" panose="020B0609020204030204" pitchFamily="49" charset="0"/>
              </a:rPr>
              <a:t>, но</a:t>
            </a:r>
            <a:r>
              <a:rPr lang="ru-RU" dirty="0"/>
              <a:t> коллекция будет иметь актуальный на момент создания итератора вид, при этом возможна (но не гарантируется) актуализация в соответствии с последующими модификациями. </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возвращаемый размер коллекции может уже быть неактуальным</a:t>
            </a:r>
          </a:p>
          <a:p>
            <a:endParaRPr lang="ru-RU" dirty="0"/>
          </a:p>
          <a:p>
            <a:r>
              <a:rPr lang="ru-RU" dirty="0"/>
              <a:t>→ Таким образом, требования к таким операциям были снижены ради оптимизации более важных операций: получения, записи и удаления элементов.</a:t>
            </a:r>
          </a:p>
        </p:txBody>
      </p:sp>
      <p:pic>
        <p:nvPicPr>
          <p:cNvPr id="7170" name="Picture 2" descr="What is Lock Striping in Java Concurrency? - GeeksforGeeks">
            <a:extLst>
              <a:ext uri="{FF2B5EF4-FFF2-40B4-BE49-F238E27FC236}">
                <a16:creationId xmlns:a16="http://schemas.microsoft.com/office/drawing/2014/main" id="{C6A249BD-2D65-E5CE-8E48-F1165438C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257" y="1014270"/>
            <a:ext cx="5042647" cy="504264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663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ru-RU" dirty="0"/>
              <a:t>Очереди</a:t>
            </a:r>
            <a:endParaRPr dirty="0"/>
          </a:p>
        </p:txBody>
      </p:sp>
      <p:sp>
        <p:nvSpPr>
          <p:cNvPr id="4" name="TextBox 3">
            <a:extLst>
              <a:ext uri="{FF2B5EF4-FFF2-40B4-BE49-F238E27FC236}">
                <a16:creationId xmlns:a16="http://schemas.microsoft.com/office/drawing/2014/main" id="{18BDC5CA-7D34-1101-7B3B-CCB62709ED67}"/>
              </a:ext>
            </a:extLst>
          </p:cNvPr>
          <p:cNvSpPr txBox="1"/>
          <p:nvPr/>
        </p:nvSpPr>
        <p:spPr>
          <a:xfrm>
            <a:off x="677333" y="1336391"/>
            <a:ext cx="9793357" cy="5355312"/>
          </a:xfrm>
          <a:prstGeom prst="rect">
            <a:avLst/>
          </a:prstGeom>
          <a:noFill/>
        </p:spPr>
        <p:txBody>
          <a:bodyPr wrap="square" rtlCol="0">
            <a:spAutoFit/>
          </a:bodyPr>
          <a:lstStyle/>
          <a:p>
            <a:r>
              <a:rPr lang="en-GB" sz="1800" dirty="0" err="1">
                <a:latin typeface="Consolas" panose="020B0609020204030204" pitchFamily="49" charset="0"/>
                <a:cs typeface="Consolas" panose="020B0609020204030204" pitchFamily="49" charset="0"/>
              </a:rPr>
              <a:t>BlockingQueue</a:t>
            </a:r>
            <a:r>
              <a:rPr lang="en-US" sz="1800" dirty="0"/>
              <a:t>:</a:t>
            </a:r>
            <a:r>
              <a:rPr lang="en-GB" sz="1800" dirty="0"/>
              <a:t> </a:t>
            </a:r>
          </a:p>
          <a:p>
            <a:endParaRPr lang="en-GB" sz="18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en-GB" sz="1800" dirty="0" err="1">
                <a:latin typeface="Consolas" panose="020B0609020204030204" pitchFamily="49" charset="0"/>
                <a:cs typeface="Consolas" panose="020B0609020204030204" pitchFamily="49" charset="0"/>
              </a:rPr>
              <a:t>LinkedBlockingQueue</a:t>
            </a:r>
            <a:r>
              <a:rPr lang="en-GB" sz="1800" dirty="0"/>
              <a:t> </a:t>
            </a:r>
            <a:r>
              <a:rPr lang="ru-RU" sz="1800" dirty="0"/>
              <a:t>и </a:t>
            </a:r>
            <a:r>
              <a:rPr lang="en-GB" sz="1800" dirty="0" err="1">
                <a:latin typeface="Consolas" panose="020B0609020204030204" pitchFamily="49" charset="0"/>
                <a:cs typeface="Consolas" panose="020B0609020204030204" pitchFamily="49" charset="0"/>
              </a:rPr>
              <a:t>ArrayBlockingQueue</a:t>
            </a:r>
            <a:r>
              <a:rPr lang="en-GB" sz="1800" dirty="0"/>
              <a:t> – FIFO-</a:t>
            </a:r>
            <a:r>
              <a:rPr lang="ru-RU" sz="1800" dirty="0"/>
              <a:t>очереди с лучшей конкурентной производительностью, чем синхронизированные списки. </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GB" sz="1800" dirty="0" err="1">
                <a:latin typeface="Consolas" panose="020B0609020204030204" pitchFamily="49" charset="0"/>
                <a:cs typeface="Consolas" panose="020B0609020204030204" pitchFamily="49" charset="0"/>
              </a:rPr>
              <a:t>PriorityBlockingQueue</a:t>
            </a:r>
            <a:r>
              <a:rPr lang="en-GB" sz="1800" dirty="0"/>
              <a:t> – </a:t>
            </a:r>
            <a:r>
              <a:rPr lang="ru-RU" sz="1800" dirty="0"/>
              <a:t>упорядоченная по приоритету очередь</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ru-RU" sz="1800" dirty="0"/>
              <a:t>Очередь с двусторонним доступом (</a:t>
            </a:r>
            <a:r>
              <a:rPr lang="en-GB" sz="1800" dirty="0">
                <a:solidFill>
                  <a:schemeClr val="bg2"/>
                </a:solidFill>
              </a:rPr>
              <a:t>deque</a:t>
            </a:r>
            <a:r>
              <a:rPr lang="en-GB" sz="1800" dirty="0"/>
              <a:t>) </a:t>
            </a:r>
            <a:r>
              <a:rPr lang="ru-RU" sz="1800" dirty="0"/>
              <a:t>позволяет эффективно добавлять и удалять элементы с обеих сторон очереди. Реализации: </a:t>
            </a:r>
            <a:r>
              <a:rPr lang="en-GB" sz="1800" dirty="0" err="1">
                <a:latin typeface="Consolas" panose="020B0609020204030204" pitchFamily="49" charset="0"/>
                <a:cs typeface="Consolas" panose="020B0609020204030204" pitchFamily="49" charset="0"/>
              </a:rPr>
              <a:t>ArrayDeque</a:t>
            </a:r>
            <a:r>
              <a:rPr lang="en-GB" sz="1800" dirty="0"/>
              <a:t> </a:t>
            </a:r>
            <a:r>
              <a:rPr lang="ru-RU" sz="1800" dirty="0"/>
              <a:t>и </a:t>
            </a:r>
            <a:r>
              <a:rPr lang="en-GB" sz="1800" dirty="0" err="1">
                <a:latin typeface="Consolas" panose="020B0609020204030204" pitchFamily="49" charset="0"/>
                <a:cs typeface="Consolas" panose="020B0609020204030204" pitchFamily="49" charset="0"/>
              </a:rPr>
              <a:t>LinkedBlockingDeque</a:t>
            </a:r>
            <a:r>
              <a:rPr lang="en-GB" sz="1800" dirty="0"/>
              <a:t> . </a:t>
            </a:r>
            <a:endParaRPr lang="ru-RU" sz="1800" dirty="0"/>
          </a:p>
          <a:p>
            <a:endParaRPr lang="ru-RU" sz="1800" dirty="0"/>
          </a:p>
          <a:p>
            <a:r>
              <a:rPr lang="ru-RU" sz="1800" dirty="0"/>
              <a:t>Такие очереди используются при реализации паттерна заимствования задач (</a:t>
            </a:r>
            <a:r>
              <a:rPr lang="en-GB" sz="1800" dirty="0">
                <a:solidFill>
                  <a:schemeClr val="bg2"/>
                </a:solidFill>
              </a:rPr>
              <a:t>work stealing</a:t>
            </a:r>
            <a:r>
              <a:rPr lang="en-GB" sz="1800" dirty="0"/>
              <a:t>). </a:t>
            </a:r>
            <a:r>
              <a:rPr lang="ru-RU" sz="1800" dirty="0"/>
              <a:t>Данный паттерн предполагает наличие собственной очереди для каждого потребителя. Если потребитель выполнил все задачи своей очереди, он может забрать задачу из очереди другого потребителя. Это упрощает масштабирование, потребители не делят одну очередь, а большую часть времени работают только со своей. Задача другого исполнителя берётся с хвоста (сам исполнитель забирает задачи из головы), что также снижает конкуренцию.</a:t>
            </a:r>
          </a:p>
          <a:p>
            <a:endParaRPr lang="en-RU" sz="1800" dirty="0"/>
          </a:p>
        </p:txBody>
      </p:sp>
    </p:spTree>
    <p:extLst>
      <p:ext uri="{BB962C8B-B14F-4D97-AF65-F5344CB8AC3E}">
        <p14:creationId xmlns:p14="http://schemas.microsoft.com/office/powerpoint/2010/main" val="3131935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83"/>
        <p:cNvGrpSpPr/>
        <p:nvPr/>
      </p:nvGrpSpPr>
      <p:grpSpPr>
        <a:xfrm>
          <a:off x="0" y="0"/>
          <a:ext cx="0" cy="0"/>
          <a:chOff x="0" y="0"/>
          <a:chExt cx="0" cy="0"/>
        </a:xfrm>
      </p:grpSpPr>
      <p:pic>
        <p:nvPicPr>
          <p:cNvPr id="384" name="Google Shape;384;p47"/>
          <p:cNvPicPr preferRelativeResize="0"/>
          <p:nvPr/>
        </p:nvPicPr>
        <p:blipFill rotWithShape="1">
          <a:blip r:embed="rId3">
            <a:alphaModFix/>
          </a:blip>
          <a:srcRect l="20473" t="26084" r="9289" b="26084"/>
          <a:stretch/>
        </p:blipFill>
        <p:spPr>
          <a:xfrm>
            <a:off x="29335" y="92765"/>
            <a:ext cx="12192000" cy="6858000"/>
          </a:xfrm>
          <a:prstGeom prst="rect">
            <a:avLst/>
          </a:prstGeom>
          <a:noFill/>
          <a:ln>
            <a:noFill/>
          </a:ln>
        </p:spPr>
      </p:pic>
      <p:sp>
        <p:nvSpPr>
          <p:cNvPr id="385" name="Google Shape;385;p47"/>
          <p:cNvSpPr txBox="1">
            <a:spLocks noGrp="1"/>
          </p:cNvSpPr>
          <p:nvPr>
            <p:ph type="title"/>
          </p:nvPr>
        </p:nvSpPr>
        <p:spPr>
          <a:xfrm>
            <a:off x="603171" y="1119966"/>
            <a:ext cx="7989035" cy="1828193"/>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6600"/>
              <a:buFont typeface="Play"/>
              <a:buNone/>
            </a:pPr>
            <a:r>
              <a:rPr lang="ru-RU" dirty="0">
                <a:solidFill>
                  <a:schemeClr val="bg1"/>
                </a:solidFill>
              </a:rPr>
              <a:t>Немного про </a:t>
            </a:r>
            <a:r>
              <a:rPr lang="ru-RU" dirty="0" err="1">
                <a:solidFill>
                  <a:schemeClr val="bg1"/>
                </a:solidFill>
              </a:rPr>
              <a:t>корутины</a:t>
            </a:r>
            <a:endParaRPr dirty="0">
              <a:solidFill>
                <a:schemeClr val="bg1"/>
              </a:solidFill>
            </a:endParaRPr>
          </a:p>
        </p:txBody>
      </p:sp>
      <p:sp>
        <p:nvSpPr>
          <p:cNvPr id="386" name="Google Shape;386;p47"/>
          <p:cNvSpPr/>
          <p:nvPr/>
        </p:nvSpPr>
        <p:spPr>
          <a:xfrm>
            <a:off x="658813" y="5548708"/>
            <a:ext cx="189326" cy="18932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9" name="Google Shape;389;p47"/>
          <p:cNvSpPr/>
          <p:nvPr/>
        </p:nvSpPr>
        <p:spPr>
          <a:xfrm>
            <a:off x="2229196" y="5548708"/>
            <a:ext cx="189326" cy="1893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0" name="Google Shape;390;p47"/>
          <p:cNvSpPr/>
          <p:nvPr/>
        </p:nvSpPr>
        <p:spPr>
          <a:xfrm>
            <a:off x="2752657" y="5548708"/>
            <a:ext cx="189326" cy="1893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 name="Google Shape;386;p47">
            <a:extLst>
              <a:ext uri="{FF2B5EF4-FFF2-40B4-BE49-F238E27FC236}">
                <a16:creationId xmlns:a16="http://schemas.microsoft.com/office/drawing/2014/main" id="{5BAB2EE8-67BA-925F-D2A5-A215922413AE}"/>
              </a:ext>
            </a:extLst>
          </p:cNvPr>
          <p:cNvSpPr/>
          <p:nvPr/>
        </p:nvSpPr>
        <p:spPr>
          <a:xfrm>
            <a:off x="1189591" y="5543450"/>
            <a:ext cx="189326" cy="18932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Google Shape;386;p47">
            <a:extLst>
              <a:ext uri="{FF2B5EF4-FFF2-40B4-BE49-F238E27FC236}">
                <a16:creationId xmlns:a16="http://schemas.microsoft.com/office/drawing/2014/main" id="{C0B30741-BE26-165D-EB12-7C68945E5EEE}"/>
              </a:ext>
            </a:extLst>
          </p:cNvPr>
          <p:cNvSpPr/>
          <p:nvPr/>
        </p:nvSpPr>
        <p:spPr>
          <a:xfrm>
            <a:off x="1704604" y="5553957"/>
            <a:ext cx="189326" cy="18932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 name="Google Shape;390;p47">
            <a:extLst>
              <a:ext uri="{FF2B5EF4-FFF2-40B4-BE49-F238E27FC236}">
                <a16:creationId xmlns:a16="http://schemas.microsoft.com/office/drawing/2014/main" id="{234B9F7A-34E6-22F5-E686-4D8622907575}"/>
              </a:ext>
            </a:extLst>
          </p:cNvPr>
          <p:cNvSpPr/>
          <p:nvPr/>
        </p:nvSpPr>
        <p:spPr>
          <a:xfrm>
            <a:off x="3251903" y="5559216"/>
            <a:ext cx="189326" cy="1893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 name="Google Shape;386;p47">
            <a:extLst>
              <a:ext uri="{FF2B5EF4-FFF2-40B4-BE49-F238E27FC236}">
                <a16:creationId xmlns:a16="http://schemas.microsoft.com/office/drawing/2014/main" id="{38C1A311-F58B-6ABE-6561-4190B683BDFF}"/>
              </a:ext>
            </a:extLst>
          </p:cNvPr>
          <p:cNvSpPr/>
          <p:nvPr/>
        </p:nvSpPr>
        <p:spPr>
          <a:xfrm>
            <a:off x="2228323" y="5548703"/>
            <a:ext cx="189326" cy="18932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 name="Google Shape;386;p47">
            <a:extLst>
              <a:ext uri="{FF2B5EF4-FFF2-40B4-BE49-F238E27FC236}">
                <a16:creationId xmlns:a16="http://schemas.microsoft.com/office/drawing/2014/main" id="{1D2F358F-9CD2-DD68-B908-2AE97B1EC05F}"/>
              </a:ext>
            </a:extLst>
          </p:cNvPr>
          <p:cNvSpPr/>
          <p:nvPr/>
        </p:nvSpPr>
        <p:spPr>
          <a:xfrm>
            <a:off x="2754433" y="5550030"/>
            <a:ext cx="189326" cy="18932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118575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en-US" dirty="0"/>
              <a:t>Structured concurrency</a:t>
            </a:r>
            <a:endParaRPr dirty="0"/>
          </a:p>
        </p:txBody>
      </p:sp>
      <p:sp>
        <p:nvSpPr>
          <p:cNvPr id="3" name="TextBox 2">
            <a:extLst>
              <a:ext uri="{FF2B5EF4-FFF2-40B4-BE49-F238E27FC236}">
                <a16:creationId xmlns:a16="http://schemas.microsoft.com/office/drawing/2014/main" id="{738D4C31-BE01-C0B1-5150-69F4328565F9}"/>
              </a:ext>
            </a:extLst>
          </p:cNvPr>
          <p:cNvSpPr txBox="1"/>
          <p:nvPr/>
        </p:nvSpPr>
        <p:spPr>
          <a:xfrm>
            <a:off x="677333" y="2121154"/>
            <a:ext cx="5869241" cy="3139321"/>
          </a:xfrm>
          <a:prstGeom prst="rect">
            <a:avLst/>
          </a:prstGeom>
          <a:noFill/>
        </p:spPr>
        <p:txBody>
          <a:bodyPr wrap="square" rtlCol="0">
            <a:spAutoFit/>
          </a:bodyPr>
          <a:lstStyle/>
          <a:p>
            <a:r>
              <a:rPr lang="ru-RU" sz="1800" dirty="0" err="1"/>
              <a:t>Корутины</a:t>
            </a:r>
            <a:r>
              <a:rPr lang="ru-RU" sz="1800" dirty="0"/>
              <a:t> позволяют выстраивать </a:t>
            </a:r>
            <a:r>
              <a:rPr lang="ru-RU" sz="1800" dirty="0" err="1">
                <a:solidFill>
                  <a:schemeClr val="bg2"/>
                </a:solidFill>
              </a:rPr>
              <a:t>родительско</a:t>
            </a:r>
            <a:r>
              <a:rPr lang="ru-RU" sz="1800" dirty="0">
                <a:solidFill>
                  <a:schemeClr val="bg2"/>
                </a:solidFill>
              </a:rPr>
              <a:t>-дочерние</a:t>
            </a:r>
            <a:r>
              <a:rPr lang="ru-RU" sz="1800" dirty="0"/>
              <a:t> отношения.</a:t>
            </a:r>
          </a:p>
          <a:p>
            <a:pPr marL="285750" indent="-285750">
              <a:buFontTx/>
              <a:buChar char="-"/>
            </a:pPr>
            <a:r>
              <a:rPr lang="ru-RU" sz="1800" dirty="0"/>
              <a:t>можно запустить одну/несколько дочерних </a:t>
            </a:r>
            <a:r>
              <a:rPr lang="ru-RU" sz="1800" dirty="0" err="1"/>
              <a:t>корутин</a:t>
            </a:r>
            <a:endParaRPr lang="ru-RU" sz="1800" dirty="0"/>
          </a:p>
          <a:p>
            <a:pPr marL="285750" indent="-285750">
              <a:buFontTx/>
              <a:buChar char="-"/>
            </a:pPr>
            <a:r>
              <a:rPr lang="ru-RU" sz="1800" dirty="0"/>
              <a:t>можно прерывать дочерние </a:t>
            </a:r>
            <a:r>
              <a:rPr lang="ru-RU" sz="1800" dirty="0" err="1"/>
              <a:t>корутины</a:t>
            </a:r>
            <a:endParaRPr lang="ru-RU" sz="1800" dirty="0"/>
          </a:p>
          <a:p>
            <a:pPr marL="285750" indent="-285750">
              <a:buFontTx/>
              <a:buChar char="-"/>
            </a:pPr>
            <a:r>
              <a:rPr lang="ru-RU" sz="1800" dirty="0"/>
              <a:t>жизненный цикл дочерних </a:t>
            </a:r>
            <a:r>
              <a:rPr lang="ru-RU" sz="1800" dirty="0" err="1"/>
              <a:t>корутин</a:t>
            </a:r>
            <a:r>
              <a:rPr lang="ru-RU" sz="1800" dirty="0"/>
              <a:t> привязан к родительской </a:t>
            </a:r>
            <a:r>
              <a:rPr lang="ru-RU" sz="1800" dirty="0" err="1"/>
              <a:t>корутине</a:t>
            </a:r>
            <a:endParaRPr lang="en-US" sz="1800" dirty="0"/>
          </a:p>
          <a:p>
            <a:pPr marL="285750" indent="-285750">
              <a:buFontTx/>
              <a:buChar char="-"/>
            </a:pPr>
            <a:endParaRPr lang="en-US" sz="1800" dirty="0"/>
          </a:p>
          <a:p>
            <a:r>
              <a:rPr lang="ru-RU" sz="1800" dirty="0"/>
              <a:t>Управление дочерней </a:t>
            </a:r>
            <a:r>
              <a:rPr lang="ru-RU" sz="1800" dirty="0" err="1"/>
              <a:t>корутиной</a:t>
            </a:r>
            <a:r>
              <a:rPr lang="ru-RU" sz="1800" dirty="0"/>
              <a:t> - через объект </a:t>
            </a:r>
            <a:r>
              <a:rPr lang="en-US" sz="1800" dirty="0">
                <a:latin typeface="Consolas" panose="020B0609020204030204" pitchFamily="49" charset="0"/>
                <a:cs typeface="Consolas" panose="020B0609020204030204" pitchFamily="49" charset="0"/>
              </a:rPr>
              <a:t>Job</a:t>
            </a:r>
            <a:r>
              <a:rPr lang="en-US" sz="1800" dirty="0"/>
              <a:t>, </a:t>
            </a:r>
            <a:r>
              <a:rPr lang="ru-RU" sz="1800" dirty="0"/>
              <a:t>возвращаемый </a:t>
            </a:r>
            <a:r>
              <a:rPr lang="en-US" sz="1800" dirty="0">
                <a:latin typeface="Consolas" panose="020B0609020204030204" pitchFamily="49" charset="0"/>
                <a:cs typeface="Consolas" panose="020B0609020204030204" pitchFamily="49" charset="0"/>
              </a:rPr>
              <a:t>launch() / async()</a:t>
            </a:r>
            <a:r>
              <a:rPr lang="en-US" sz="1800" dirty="0"/>
              <a:t>.</a:t>
            </a:r>
            <a:endParaRPr lang="ru-RU" sz="1800" dirty="0"/>
          </a:p>
          <a:p>
            <a:endParaRPr lang="en-RU" sz="1800" dirty="0"/>
          </a:p>
        </p:txBody>
      </p:sp>
      <p:pic>
        <p:nvPicPr>
          <p:cNvPr id="10242" name="Picture 2" descr="Structured concurrency explained - Part 1: Introduction | The Dev Tavern">
            <a:extLst>
              <a:ext uri="{FF2B5EF4-FFF2-40B4-BE49-F238E27FC236}">
                <a16:creationId xmlns:a16="http://schemas.microsoft.com/office/drawing/2014/main" id="{3C7D6144-BD38-BF36-3C67-1216DDBA0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2667" y="1831475"/>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081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4331989" cy="1295676"/>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en-US" dirty="0"/>
              <a:t>Parallel coroutine execution</a:t>
            </a:r>
            <a:endParaRPr dirty="0"/>
          </a:p>
        </p:txBody>
      </p:sp>
      <p:pic>
        <p:nvPicPr>
          <p:cNvPr id="10" name="Picture 9" descr="A screen shot of a computer program&#10;&#10;Description automatically generated">
            <a:extLst>
              <a:ext uri="{FF2B5EF4-FFF2-40B4-BE49-F238E27FC236}">
                <a16:creationId xmlns:a16="http://schemas.microsoft.com/office/drawing/2014/main" id="{49D8CC71-98C2-3A9F-517D-8B0C12A19398}"/>
              </a:ext>
            </a:extLst>
          </p:cNvPr>
          <p:cNvPicPr>
            <a:picLocks noChangeAspect="1"/>
          </p:cNvPicPr>
          <p:nvPr/>
        </p:nvPicPr>
        <p:blipFill>
          <a:blip r:embed="rId3"/>
          <a:stretch>
            <a:fillRect/>
          </a:stretch>
        </p:blipFill>
        <p:spPr>
          <a:xfrm>
            <a:off x="5009322" y="1789043"/>
            <a:ext cx="6874499" cy="3642045"/>
          </a:xfrm>
          <a:prstGeom prst="rect">
            <a:avLst/>
          </a:prstGeom>
        </p:spPr>
      </p:pic>
    </p:spTree>
    <p:extLst>
      <p:ext uri="{BB962C8B-B14F-4D97-AF65-F5344CB8AC3E}">
        <p14:creationId xmlns:p14="http://schemas.microsoft.com/office/powerpoint/2010/main" val="3956272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ru-RU" dirty="0"/>
              <a:t>Прерывание </a:t>
            </a:r>
            <a:r>
              <a:rPr lang="ru-RU" dirty="0" err="1"/>
              <a:t>корутин</a:t>
            </a:r>
            <a:endParaRPr dirty="0"/>
          </a:p>
        </p:txBody>
      </p:sp>
      <p:sp>
        <p:nvSpPr>
          <p:cNvPr id="2" name="TextBox 1">
            <a:extLst>
              <a:ext uri="{FF2B5EF4-FFF2-40B4-BE49-F238E27FC236}">
                <a16:creationId xmlns:a16="http://schemas.microsoft.com/office/drawing/2014/main" id="{4BDD3126-B2F7-46B1-D28D-43739EEF7BD9}"/>
              </a:ext>
            </a:extLst>
          </p:cNvPr>
          <p:cNvSpPr txBox="1"/>
          <p:nvPr/>
        </p:nvSpPr>
        <p:spPr>
          <a:xfrm>
            <a:off x="569569" y="2083428"/>
            <a:ext cx="6191449" cy="3416320"/>
          </a:xfrm>
          <a:prstGeom prst="rect">
            <a:avLst/>
          </a:prstGeom>
          <a:noFill/>
        </p:spPr>
        <p:txBody>
          <a:bodyPr wrap="square" rtlCol="0">
            <a:spAutoFit/>
          </a:bodyPr>
          <a:lstStyle/>
          <a:p>
            <a:r>
              <a:rPr lang="ru-RU" sz="1800" dirty="0">
                <a:latin typeface="+mn-lt"/>
              </a:rPr>
              <a:t>Процесс прерывания </a:t>
            </a:r>
            <a:r>
              <a:rPr lang="ru-RU" sz="1800" dirty="0" err="1">
                <a:latin typeface="+mn-lt"/>
              </a:rPr>
              <a:t>корутин</a:t>
            </a:r>
            <a:r>
              <a:rPr lang="ru-RU" sz="1800" dirty="0">
                <a:latin typeface="+mn-lt"/>
              </a:rPr>
              <a:t> - </a:t>
            </a:r>
            <a:r>
              <a:rPr lang="ru-RU" sz="1800" dirty="0">
                <a:solidFill>
                  <a:schemeClr val="bg2"/>
                </a:solidFill>
                <a:latin typeface="+mn-lt"/>
              </a:rPr>
              <a:t>кооперативный</a:t>
            </a:r>
            <a:r>
              <a:rPr lang="ru-RU" sz="1800" dirty="0">
                <a:latin typeface="+mn-lt"/>
              </a:rPr>
              <a:t>: сам прерываемый код должен «участвовать» в прерывании.</a:t>
            </a:r>
          </a:p>
          <a:p>
            <a:endParaRPr lang="ru-RU" sz="1800" dirty="0">
              <a:latin typeface="+mn-lt"/>
            </a:endParaRPr>
          </a:p>
          <a:p>
            <a:r>
              <a:rPr lang="ru-RU" sz="1800" dirty="0">
                <a:latin typeface="+mn-lt"/>
              </a:rPr>
              <a:t>Все функции из пакета </a:t>
            </a:r>
            <a:r>
              <a:rPr lang="en-GB" sz="1800" b="0" i="0" dirty="0" err="1">
                <a:solidFill>
                  <a:srgbClr val="19191C"/>
                </a:solidFill>
                <a:effectLst/>
                <a:latin typeface="Consolas" panose="020B0609020204030204" pitchFamily="49" charset="0"/>
                <a:cs typeface="Consolas" panose="020B0609020204030204" pitchFamily="49" charset="0"/>
              </a:rPr>
              <a:t>kotlinx.coroutines</a:t>
            </a:r>
            <a:r>
              <a:rPr lang="ru-RU" sz="1800" b="0" i="0" dirty="0">
                <a:solidFill>
                  <a:srgbClr val="19191C"/>
                </a:solidFill>
                <a:effectLst/>
                <a:latin typeface="+mn-lt"/>
              </a:rPr>
              <a:t> проверяют, не прервали ли их. Если прервали, выбрасывают </a:t>
            </a:r>
            <a:r>
              <a:rPr lang="en-US" sz="1800" b="0" i="0" dirty="0" err="1">
                <a:solidFill>
                  <a:srgbClr val="19191C"/>
                </a:solidFill>
                <a:effectLst/>
                <a:latin typeface="Consolas" panose="020B0609020204030204" pitchFamily="49" charset="0"/>
                <a:cs typeface="Consolas" panose="020B0609020204030204" pitchFamily="49" charset="0"/>
              </a:rPr>
              <a:t>CancellationException</a:t>
            </a:r>
            <a:r>
              <a:rPr lang="en-US" sz="1800" b="0" i="0" dirty="0">
                <a:solidFill>
                  <a:srgbClr val="19191C"/>
                </a:solidFill>
                <a:effectLst/>
                <a:latin typeface="+mn-lt"/>
              </a:rPr>
              <a:t>. </a:t>
            </a:r>
            <a:r>
              <a:rPr lang="ru-RU" sz="1800" b="0" i="0" dirty="0">
                <a:solidFill>
                  <a:srgbClr val="19191C"/>
                </a:solidFill>
                <a:effectLst/>
                <a:latin typeface="+mn-lt"/>
              </a:rPr>
              <a:t>Поэтому, например, при вызове </a:t>
            </a:r>
            <a:r>
              <a:rPr lang="en-US" sz="1800" b="0" i="0" dirty="0">
                <a:solidFill>
                  <a:srgbClr val="19191C"/>
                </a:solidFill>
                <a:effectLst/>
                <a:latin typeface="Consolas" panose="020B0609020204030204" pitchFamily="49" charset="0"/>
                <a:cs typeface="Consolas" panose="020B0609020204030204" pitchFamily="49" charset="0"/>
              </a:rPr>
              <a:t>cancel()</a:t>
            </a:r>
            <a:r>
              <a:rPr lang="en-US" sz="1800" b="0" i="0" dirty="0">
                <a:solidFill>
                  <a:srgbClr val="19191C"/>
                </a:solidFill>
                <a:effectLst/>
                <a:latin typeface="+mn-lt"/>
              </a:rPr>
              <a:t> </a:t>
            </a:r>
            <a:r>
              <a:rPr lang="ru-RU" sz="1800" b="0" i="0" dirty="0">
                <a:solidFill>
                  <a:srgbClr val="19191C"/>
                </a:solidFill>
                <a:effectLst/>
                <a:latin typeface="+mn-lt"/>
              </a:rPr>
              <a:t>на </a:t>
            </a:r>
            <a:r>
              <a:rPr lang="ru-RU" sz="1800" b="0" i="0" dirty="0" err="1">
                <a:solidFill>
                  <a:srgbClr val="19191C"/>
                </a:solidFill>
                <a:effectLst/>
                <a:latin typeface="+mn-lt"/>
              </a:rPr>
              <a:t>корутине</a:t>
            </a:r>
            <a:r>
              <a:rPr lang="ru-RU" sz="1800" b="0" i="0" dirty="0">
                <a:solidFill>
                  <a:srgbClr val="19191C"/>
                </a:solidFill>
                <a:effectLst/>
                <a:latin typeface="+mn-lt"/>
              </a:rPr>
              <a:t>, которая находится в ожидании в </a:t>
            </a:r>
            <a:r>
              <a:rPr lang="en-US" sz="1800" b="0" i="0" dirty="0">
                <a:solidFill>
                  <a:srgbClr val="19191C"/>
                </a:solidFill>
                <a:effectLst/>
                <a:latin typeface="Consolas" panose="020B0609020204030204" pitchFamily="49" charset="0"/>
                <a:cs typeface="Consolas" panose="020B0609020204030204" pitchFamily="49" charset="0"/>
              </a:rPr>
              <a:t>delay</a:t>
            </a:r>
            <a:r>
              <a:rPr lang="en-US" sz="1800" b="0" i="0" dirty="0">
                <a:solidFill>
                  <a:srgbClr val="19191C"/>
                </a:solidFill>
                <a:effectLst/>
                <a:latin typeface="+mn-lt"/>
              </a:rPr>
              <a:t>(), </a:t>
            </a:r>
            <a:r>
              <a:rPr lang="ru-RU" sz="1800" b="0" i="0" dirty="0" err="1">
                <a:solidFill>
                  <a:srgbClr val="19191C"/>
                </a:solidFill>
                <a:effectLst/>
                <a:latin typeface="+mn-lt"/>
              </a:rPr>
              <a:t>корутина</a:t>
            </a:r>
            <a:r>
              <a:rPr lang="ru-RU" sz="1800" b="0" i="0" dirty="0">
                <a:solidFill>
                  <a:srgbClr val="19191C"/>
                </a:solidFill>
                <a:effectLst/>
                <a:latin typeface="+mn-lt"/>
              </a:rPr>
              <a:t> завершится.</a:t>
            </a:r>
          </a:p>
          <a:p>
            <a:endParaRPr lang="ru-RU" sz="1800" dirty="0">
              <a:solidFill>
                <a:srgbClr val="19191C"/>
              </a:solidFill>
              <a:latin typeface="+mn-lt"/>
            </a:endParaRPr>
          </a:p>
          <a:p>
            <a:r>
              <a:rPr lang="ru-RU" sz="1800" dirty="0">
                <a:latin typeface="+mn-lt"/>
              </a:rPr>
              <a:t>Но если код в </a:t>
            </a:r>
            <a:r>
              <a:rPr lang="ru-RU" sz="1800" dirty="0" err="1">
                <a:latin typeface="+mn-lt"/>
              </a:rPr>
              <a:t>корутине</a:t>
            </a:r>
            <a:r>
              <a:rPr lang="ru-RU" sz="1800" dirty="0">
                <a:latin typeface="+mn-lt"/>
              </a:rPr>
              <a:t> не проверяет прерывание, вызов </a:t>
            </a:r>
            <a:r>
              <a:rPr lang="en-US" sz="1800" dirty="0">
                <a:latin typeface="Consolas" panose="020B0609020204030204" pitchFamily="49" charset="0"/>
                <a:cs typeface="Consolas" panose="020B0609020204030204" pitchFamily="49" charset="0"/>
              </a:rPr>
              <a:t>cancel()</a:t>
            </a:r>
            <a:r>
              <a:rPr lang="en-US" sz="1800" dirty="0">
                <a:latin typeface="+mn-lt"/>
              </a:rPr>
              <a:t> </a:t>
            </a:r>
            <a:r>
              <a:rPr lang="ru-RU" sz="1800" dirty="0">
                <a:latin typeface="+mn-lt"/>
              </a:rPr>
              <a:t>никак не повлияет на </a:t>
            </a:r>
            <a:r>
              <a:rPr lang="ru-RU" sz="1800" dirty="0" err="1">
                <a:latin typeface="+mn-lt"/>
              </a:rPr>
              <a:t>корутину</a:t>
            </a:r>
            <a:r>
              <a:rPr lang="ru-RU" sz="1800" dirty="0">
                <a:latin typeface="+mn-lt"/>
              </a:rPr>
              <a:t>.</a:t>
            </a:r>
            <a:endParaRPr lang="en-RU" sz="1800" dirty="0">
              <a:latin typeface="+mn-lt"/>
            </a:endParaRPr>
          </a:p>
        </p:txBody>
      </p:sp>
      <p:pic>
        <p:nvPicPr>
          <p:cNvPr id="7" name="Picture 6" descr="A screen shot of a computer&#10;&#10;Description automatically generated">
            <a:extLst>
              <a:ext uri="{FF2B5EF4-FFF2-40B4-BE49-F238E27FC236}">
                <a16:creationId xmlns:a16="http://schemas.microsoft.com/office/drawing/2014/main" id="{E0B4D80D-DF35-87AA-2E02-DE3544CD1E2A}"/>
              </a:ext>
            </a:extLst>
          </p:cNvPr>
          <p:cNvPicPr>
            <a:picLocks noChangeAspect="1"/>
          </p:cNvPicPr>
          <p:nvPr/>
        </p:nvPicPr>
        <p:blipFill>
          <a:blip r:embed="rId3"/>
          <a:stretch>
            <a:fillRect/>
          </a:stretch>
        </p:blipFill>
        <p:spPr>
          <a:xfrm>
            <a:off x="7275166" y="1014270"/>
            <a:ext cx="4559300" cy="1866900"/>
          </a:xfrm>
          <a:prstGeom prst="rect">
            <a:avLst/>
          </a:prstGeom>
        </p:spPr>
      </p:pic>
      <p:pic>
        <p:nvPicPr>
          <p:cNvPr id="9" name="Picture 8" descr="A screen shot of a computer code&#10;&#10;Description automatically generated">
            <a:extLst>
              <a:ext uri="{FF2B5EF4-FFF2-40B4-BE49-F238E27FC236}">
                <a16:creationId xmlns:a16="http://schemas.microsoft.com/office/drawing/2014/main" id="{8C63801B-9CCE-D8A4-86C7-61A76A364267}"/>
              </a:ext>
            </a:extLst>
          </p:cNvPr>
          <p:cNvPicPr>
            <a:picLocks noChangeAspect="1"/>
          </p:cNvPicPr>
          <p:nvPr/>
        </p:nvPicPr>
        <p:blipFill>
          <a:blip r:embed="rId4"/>
          <a:stretch>
            <a:fillRect/>
          </a:stretch>
        </p:blipFill>
        <p:spPr>
          <a:xfrm>
            <a:off x="7566991" y="3909777"/>
            <a:ext cx="4055440" cy="1933953"/>
          </a:xfrm>
          <a:prstGeom prst="rect">
            <a:avLst/>
          </a:prstGeom>
        </p:spPr>
      </p:pic>
    </p:spTree>
    <p:extLst>
      <p:ext uri="{BB962C8B-B14F-4D97-AF65-F5344CB8AC3E}">
        <p14:creationId xmlns:p14="http://schemas.microsoft.com/office/powerpoint/2010/main" val="3719556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ru-RU" dirty="0"/>
              <a:t>Оптимизации</a:t>
            </a:r>
            <a:r>
              <a:rPr lang="en-US" dirty="0"/>
              <a:t>: </a:t>
            </a:r>
            <a:r>
              <a:rPr lang="ru-RU" dirty="0"/>
              <a:t>кэширование</a:t>
            </a:r>
            <a:endParaRPr dirty="0"/>
          </a:p>
        </p:txBody>
      </p:sp>
      <p:grpSp>
        <p:nvGrpSpPr>
          <p:cNvPr id="2" name="Google Shape;1248;p78">
            <a:extLst>
              <a:ext uri="{FF2B5EF4-FFF2-40B4-BE49-F238E27FC236}">
                <a16:creationId xmlns:a16="http://schemas.microsoft.com/office/drawing/2014/main" id="{1382AB99-3CD3-1647-F647-497E5F715587}"/>
              </a:ext>
            </a:extLst>
          </p:cNvPr>
          <p:cNvGrpSpPr/>
          <p:nvPr/>
        </p:nvGrpSpPr>
        <p:grpSpPr>
          <a:xfrm>
            <a:off x="1060106" y="1909223"/>
            <a:ext cx="9237772" cy="4825353"/>
            <a:chOff x="1029589" y="1811106"/>
            <a:chExt cx="8535276" cy="4458406"/>
          </a:xfrm>
        </p:grpSpPr>
        <p:sp>
          <p:nvSpPr>
            <p:cNvPr id="3" name="Google Shape;1249;p78">
              <a:extLst>
                <a:ext uri="{FF2B5EF4-FFF2-40B4-BE49-F238E27FC236}">
                  <a16:creationId xmlns:a16="http://schemas.microsoft.com/office/drawing/2014/main" id="{3403B7FB-C1E0-9811-C653-13409349CB66}"/>
                </a:ext>
              </a:extLst>
            </p:cNvPr>
            <p:cNvSpPr txBox="1"/>
            <p:nvPr/>
          </p:nvSpPr>
          <p:spPr>
            <a:xfrm>
              <a:off x="1041470" y="3048293"/>
              <a:ext cx="3195673" cy="710726"/>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sp>
          <p:nvSpPr>
            <p:cNvPr id="4" name="Google Shape;1250;p78">
              <a:extLst>
                <a:ext uri="{FF2B5EF4-FFF2-40B4-BE49-F238E27FC236}">
                  <a16:creationId xmlns:a16="http://schemas.microsoft.com/office/drawing/2014/main" id="{F40805D5-CB13-926A-4F8E-715884DB8D88}"/>
                </a:ext>
              </a:extLst>
            </p:cNvPr>
            <p:cNvSpPr txBox="1"/>
            <p:nvPr/>
          </p:nvSpPr>
          <p:spPr>
            <a:xfrm>
              <a:off x="1029589" y="4248340"/>
              <a:ext cx="3853627" cy="2021172"/>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sp>
          <p:nvSpPr>
            <p:cNvPr id="5" name="Google Shape;1251;p78">
              <a:extLst>
                <a:ext uri="{FF2B5EF4-FFF2-40B4-BE49-F238E27FC236}">
                  <a16:creationId xmlns:a16="http://schemas.microsoft.com/office/drawing/2014/main" id="{5CDEC615-4ED8-0D65-B8BB-04C4B7C3A68D}"/>
                </a:ext>
              </a:extLst>
            </p:cNvPr>
            <p:cNvSpPr txBox="1"/>
            <p:nvPr/>
          </p:nvSpPr>
          <p:spPr>
            <a:xfrm>
              <a:off x="6322079" y="1811106"/>
              <a:ext cx="3242786" cy="1976628"/>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grpSp>
      <p:pic>
        <p:nvPicPr>
          <p:cNvPr id="10" name="Picture 9" descr="A diagram of a computer hardware system&#10;&#10;Description automatically generated">
            <a:extLst>
              <a:ext uri="{FF2B5EF4-FFF2-40B4-BE49-F238E27FC236}">
                <a16:creationId xmlns:a16="http://schemas.microsoft.com/office/drawing/2014/main" id="{D9C2107F-BC26-7208-64CB-07C2337B36C0}"/>
              </a:ext>
            </a:extLst>
          </p:cNvPr>
          <p:cNvPicPr>
            <a:picLocks noChangeAspect="1"/>
          </p:cNvPicPr>
          <p:nvPr/>
        </p:nvPicPr>
        <p:blipFill>
          <a:blip r:embed="rId3"/>
          <a:stretch>
            <a:fillRect/>
          </a:stretch>
        </p:blipFill>
        <p:spPr>
          <a:xfrm>
            <a:off x="8044053" y="3794154"/>
            <a:ext cx="2978851" cy="2595856"/>
          </a:xfrm>
          <a:prstGeom prst="rect">
            <a:avLst/>
          </a:prstGeom>
          <a:ln>
            <a:solidFill>
              <a:schemeClr val="bg2"/>
            </a:solidFill>
          </a:ln>
        </p:spPr>
      </p:pic>
      <p:sp>
        <p:nvSpPr>
          <p:cNvPr id="11" name="TextBox 10">
            <a:extLst>
              <a:ext uri="{FF2B5EF4-FFF2-40B4-BE49-F238E27FC236}">
                <a16:creationId xmlns:a16="http://schemas.microsoft.com/office/drawing/2014/main" id="{5478A38E-5F82-7AB4-5056-E6C0CA8A5CE2}"/>
              </a:ext>
            </a:extLst>
          </p:cNvPr>
          <p:cNvSpPr txBox="1"/>
          <p:nvPr/>
        </p:nvSpPr>
        <p:spPr>
          <a:xfrm>
            <a:off x="686847" y="1947495"/>
            <a:ext cx="5628612" cy="3416320"/>
          </a:xfrm>
          <a:prstGeom prst="rect">
            <a:avLst/>
          </a:prstGeom>
          <a:noFill/>
        </p:spPr>
        <p:txBody>
          <a:bodyPr wrap="square" rtlCol="0">
            <a:spAutoFit/>
          </a:bodyPr>
          <a:lstStyle/>
          <a:p>
            <a:r>
              <a:rPr lang="ru-RU" sz="1800" dirty="0"/>
              <a:t>Для ядер работать всегда напрямую с памятью - очень долго.</a:t>
            </a:r>
          </a:p>
          <a:p>
            <a:endParaRPr lang="ru-RU" sz="1800" dirty="0"/>
          </a:p>
          <a:p>
            <a:r>
              <a:rPr lang="en-US" sz="1800" dirty="0"/>
              <a:t>→ </a:t>
            </a:r>
            <a:r>
              <a:rPr lang="ru-RU" sz="1800" dirty="0"/>
              <a:t>Ядра имеют собственные </a:t>
            </a:r>
            <a:r>
              <a:rPr lang="ru-RU" sz="1800" dirty="0">
                <a:solidFill>
                  <a:schemeClr val="bg2"/>
                </a:solidFill>
              </a:rPr>
              <a:t>кэши</a:t>
            </a:r>
            <a:r>
              <a:rPr lang="en-US" sz="1800" dirty="0"/>
              <a:t>, </a:t>
            </a:r>
            <a:r>
              <a:rPr lang="ru-RU" sz="1800" dirty="0"/>
              <a:t>в которых хранятся «копии» данных из основной памяти.</a:t>
            </a:r>
          </a:p>
          <a:p>
            <a:r>
              <a:rPr lang="ru-RU" sz="1800" dirty="0"/>
              <a:t>(Записи могут вообще удерживаться в регистрах процессора)</a:t>
            </a:r>
            <a:r>
              <a:rPr lang="en-US" sz="1800" dirty="0"/>
              <a:t>.</a:t>
            </a:r>
            <a:endParaRPr lang="ru-RU" sz="1800" dirty="0"/>
          </a:p>
          <a:p>
            <a:endParaRPr lang="ru-RU" sz="1800" dirty="0"/>
          </a:p>
          <a:p>
            <a:r>
              <a:rPr lang="en-US" sz="1800" dirty="0"/>
              <a:t>→ </a:t>
            </a:r>
            <a:r>
              <a:rPr lang="ru-RU" sz="1800" dirty="0"/>
              <a:t>Могут быть окна, когда данные между кэшами и памятью отличаются. </a:t>
            </a:r>
          </a:p>
          <a:p>
            <a:r>
              <a:rPr lang="ru-RU" sz="1800" dirty="0"/>
              <a:t>В это время одни потоки не видят изменений, сделанных в других потоках.</a:t>
            </a:r>
            <a:endParaRPr lang="en-RU" sz="1800" dirty="0"/>
          </a:p>
        </p:txBody>
      </p:sp>
      <p:pic>
        <p:nvPicPr>
          <p:cNvPr id="14" name="Picture 13">
            <a:extLst>
              <a:ext uri="{FF2B5EF4-FFF2-40B4-BE49-F238E27FC236}">
                <a16:creationId xmlns:a16="http://schemas.microsoft.com/office/drawing/2014/main" id="{06BC5B2C-65F4-16AF-9235-CDFC1DC95661}"/>
              </a:ext>
            </a:extLst>
          </p:cNvPr>
          <p:cNvPicPr>
            <a:picLocks noChangeAspect="1"/>
          </p:cNvPicPr>
          <p:nvPr/>
        </p:nvPicPr>
        <p:blipFill>
          <a:blip r:embed="rId4"/>
          <a:stretch>
            <a:fillRect/>
          </a:stretch>
        </p:blipFill>
        <p:spPr>
          <a:xfrm>
            <a:off x="7275755" y="1438590"/>
            <a:ext cx="4229398" cy="2185033"/>
          </a:xfrm>
          <a:prstGeom prst="rect">
            <a:avLst/>
          </a:prstGeom>
          <a:ln>
            <a:solidFill>
              <a:schemeClr val="bg2"/>
            </a:solidFill>
          </a:ln>
        </p:spPr>
      </p:pic>
    </p:spTree>
    <p:extLst>
      <p:ext uri="{BB962C8B-B14F-4D97-AF65-F5344CB8AC3E}">
        <p14:creationId xmlns:p14="http://schemas.microsoft.com/office/powerpoint/2010/main" val="2608645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83"/>
        <p:cNvGrpSpPr/>
        <p:nvPr/>
      </p:nvGrpSpPr>
      <p:grpSpPr>
        <a:xfrm>
          <a:off x="0" y="0"/>
          <a:ext cx="0" cy="0"/>
          <a:chOff x="0" y="0"/>
          <a:chExt cx="0" cy="0"/>
        </a:xfrm>
      </p:grpSpPr>
      <p:pic>
        <p:nvPicPr>
          <p:cNvPr id="384" name="Google Shape;384;p47"/>
          <p:cNvPicPr preferRelativeResize="0"/>
          <p:nvPr/>
        </p:nvPicPr>
        <p:blipFill rotWithShape="1">
          <a:blip r:embed="rId3">
            <a:alphaModFix/>
          </a:blip>
          <a:srcRect l="20473" t="26084" r="9289" b="26084"/>
          <a:stretch/>
        </p:blipFill>
        <p:spPr>
          <a:xfrm>
            <a:off x="29335" y="-6626"/>
            <a:ext cx="12192000" cy="6858000"/>
          </a:xfrm>
          <a:prstGeom prst="rect">
            <a:avLst/>
          </a:prstGeom>
          <a:noFill/>
          <a:ln>
            <a:noFill/>
          </a:ln>
        </p:spPr>
      </p:pic>
      <p:sp>
        <p:nvSpPr>
          <p:cNvPr id="385" name="Google Shape;385;p47"/>
          <p:cNvSpPr txBox="1">
            <a:spLocks noGrp="1"/>
          </p:cNvSpPr>
          <p:nvPr>
            <p:ph type="title"/>
          </p:nvPr>
        </p:nvSpPr>
        <p:spPr>
          <a:xfrm>
            <a:off x="603171" y="1119966"/>
            <a:ext cx="7989035" cy="914096"/>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6600"/>
              <a:buFont typeface="Play"/>
              <a:buNone/>
            </a:pPr>
            <a:r>
              <a:rPr lang="ru-RU" dirty="0">
                <a:solidFill>
                  <a:schemeClr val="bg1"/>
                </a:solidFill>
              </a:rPr>
              <a:t>Немного про </a:t>
            </a:r>
            <a:r>
              <a:rPr lang="en-US" dirty="0">
                <a:solidFill>
                  <a:schemeClr val="bg1"/>
                </a:solidFill>
              </a:rPr>
              <a:t>Flow</a:t>
            </a:r>
            <a:endParaRPr dirty="0">
              <a:solidFill>
                <a:schemeClr val="bg1"/>
              </a:solidFill>
            </a:endParaRPr>
          </a:p>
        </p:txBody>
      </p:sp>
      <p:sp>
        <p:nvSpPr>
          <p:cNvPr id="386" name="Google Shape;386;p47"/>
          <p:cNvSpPr/>
          <p:nvPr/>
        </p:nvSpPr>
        <p:spPr>
          <a:xfrm>
            <a:off x="658813" y="5548708"/>
            <a:ext cx="189326" cy="18932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9" name="Google Shape;389;p47"/>
          <p:cNvSpPr/>
          <p:nvPr/>
        </p:nvSpPr>
        <p:spPr>
          <a:xfrm>
            <a:off x="2229196" y="5548708"/>
            <a:ext cx="189326" cy="1893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0" name="Google Shape;390;p47"/>
          <p:cNvSpPr/>
          <p:nvPr/>
        </p:nvSpPr>
        <p:spPr>
          <a:xfrm>
            <a:off x="2752657" y="5548708"/>
            <a:ext cx="189326" cy="1893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 name="Google Shape;386;p47">
            <a:extLst>
              <a:ext uri="{FF2B5EF4-FFF2-40B4-BE49-F238E27FC236}">
                <a16:creationId xmlns:a16="http://schemas.microsoft.com/office/drawing/2014/main" id="{5BAB2EE8-67BA-925F-D2A5-A215922413AE}"/>
              </a:ext>
            </a:extLst>
          </p:cNvPr>
          <p:cNvSpPr/>
          <p:nvPr/>
        </p:nvSpPr>
        <p:spPr>
          <a:xfrm>
            <a:off x="1189591" y="5543450"/>
            <a:ext cx="189326" cy="18932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Google Shape;386;p47">
            <a:extLst>
              <a:ext uri="{FF2B5EF4-FFF2-40B4-BE49-F238E27FC236}">
                <a16:creationId xmlns:a16="http://schemas.microsoft.com/office/drawing/2014/main" id="{C0B30741-BE26-165D-EB12-7C68945E5EEE}"/>
              </a:ext>
            </a:extLst>
          </p:cNvPr>
          <p:cNvSpPr/>
          <p:nvPr/>
        </p:nvSpPr>
        <p:spPr>
          <a:xfrm>
            <a:off x="1704604" y="5553957"/>
            <a:ext cx="189326" cy="18932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 name="Google Shape;390;p47">
            <a:extLst>
              <a:ext uri="{FF2B5EF4-FFF2-40B4-BE49-F238E27FC236}">
                <a16:creationId xmlns:a16="http://schemas.microsoft.com/office/drawing/2014/main" id="{234B9F7A-34E6-22F5-E686-4D8622907575}"/>
              </a:ext>
            </a:extLst>
          </p:cNvPr>
          <p:cNvSpPr/>
          <p:nvPr/>
        </p:nvSpPr>
        <p:spPr>
          <a:xfrm>
            <a:off x="3251903" y="5559216"/>
            <a:ext cx="189326" cy="1893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 name="Google Shape;386;p47">
            <a:extLst>
              <a:ext uri="{FF2B5EF4-FFF2-40B4-BE49-F238E27FC236}">
                <a16:creationId xmlns:a16="http://schemas.microsoft.com/office/drawing/2014/main" id="{38C1A311-F58B-6ABE-6561-4190B683BDFF}"/>
              </a:ext>
            </a:extLst>
          </p:cNvPr>
          <p:cNvSpPr/>
          <p:nvPr/>
        </p:nvSpPr>
        <p:spPr>
          <a:xfrm>
            <a:off x="2228323" y="5548703"/>
            <a:ext cx="189326" cy="18932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 name="Google Shape;386;p47">
            <a:extLst>
              <a:ext uri="{FF2B5EF4-FFF2-40B4-BE49-F238E27FC236}">
                <a16:creationId xmlns:a16="http://schemas.microsoft.com/office/drawing/2014/main" id="{1D2F358F-9CD2-DD68-B908-2AE97B1EC05F}"/>
              </a:ext>
            </a:extLst>
          </p:cNvPr>
          <p:cNvSpPr/>
          <p:nvPr/>
        </p:nvSpPr>
        <p:spPr>
          <a:xfrm>
            <a:off x="2754433" y="5550030"/>
            <a:ext cx="189326" cy="18932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 name="Google Shape;386;p47">
            <a:extLst>
              <a:ext uri="{FF2B5EF4-FFF2-40B4-BE49-F238E27FC236}">
                <a16:creationId xmlns:a16="http://schemas.microsoft.com/office/drawing/2014/main" id="{6D05CDC6-4F02-D509-3302-7E8AA6D01DFA}"/>
              </a:ext>
            </a:extLst>
          </p:cNvPr>
          <p:cNvSpPr/>
          <p:nvPr/>
        </p:nvSpPr>
        <p:spPr>
          <a:xfrm>
            <a:off x="3251903" y="5559216"/>
            <a:ext cx="189326" cy="18932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935791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8" name="Google Shape;621;p68">
            <a:extLst>
              <a:ext uri="{FF2B5EF4-FFF2-40B4-BE49-F238E27FC236}">
                <a16:creationId xmlns:a16="http://schemas.microsoft.com/office/drawing/2014/main" id="{7992979C-309B-D58A-84ED-F7CE9BD2F892}"/>
              </a:ext>
            </a:extLst>
          </p:cNvPr>
          <p:cNvSpPr/>
          <p:nvPr/>
        </p:nvSpPr>
        <p:spPr>
          <a:xfrm>
            <a:off x="6589986" y="0"/>
            <a:ext cx="5602014" cy="6858000"/>
          </a:xfrm>
          <a:prstGeom prst="rect">
            <a:avLst/>
          </a:prstGeom>
          <a:solidFill>
            <a:srgbClr val="1D1F2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5" name="Title 4">
            <a:extLst>
              <a:ext uri="{FF2B5EF4-FFF2-40B4-BE49-F238E27FC236}">
                <a16:creationId xmlns:a16="http://schemas.microsoft.com/office/drawing/2014/main" id="{56A06358-8849-3F91-5190-49F61A2A489F}"/>
              </a:ext>
            </a:extLst>
          </p:cNvPr>
          <p:cNvSpPr>
            <a:spLocks noGrp="1"/>
          </p:cNvSpPr>
          <p:nvPr>
            <p:ph type="title"/>
          </p:nvPr>
        </p:nvSpPr>
        <p:spPr>
          <a:xfrm>
            <a:off x="396240" y="395962"/>
            <a:ext cx="5318760" cy="609878"/>
          </a:xfrm>
        </p:spPr>
        <p:txBody>
          <a:bodyPr/>
          <a:lstStyle/>
          <a:p>
            <a:r>
              <a:rPr lang="en-US" dirty="0"/>
              <a:t>Flow</a:t>
            </a:r>
            <a:endParaRPr lang="en-RU" dirty="0"/>
          </a:p>
        </p:txBody>
      </p:sp>
      <p:sp>
        <p:nvSpPr>
          <p:cNvPr id="2" name="TextBox 1">
            <a:extLst>
              <a:ext uri="{FF2B5EF4-FFF2-40B4-BE49-F238E27FC236}">
                <a16:creationId xmlns:a16="http://schemas.microsoft.com/office/drawing/2014/main" id="{9221A028-BFE7-2B3A-5702-EC26B5B07FC6}"/>
              </a:ext>
            </a:extLst>
          </p:cNvPr>
          <p:cNvSpPr txBox="1"/>
          <p:nvPr/>
        </p:nvSpPr>
        <p:spPr>
          <a:xfrm>
            <a:off x="396240" y="1120402"/>
            <a:ext cx="5602014" cy="5170646"/>
          </a:xfrm>
          <a:prstGeom prst="rect">
            <a:avLst/>
          </a:prstGeom>
          <a:noFill/>
        </p:spPr>
        <p:txBody>
          <a:bodyPr wrap="square" rtlCol="0">
            <a:spAutoFit/>
          </a:bodyPr>
          <a:lstStyle/>
          <a:p>
            <a:pPr>
              <a:spcAft>
                <a:spcPts val="600"/>
              </a:spcAft>
            </a:pPr>
            <a:r>
              <a:rPr lang="en-US" sz="2000" dirty="0">
                <a:solidFill>
                  <a:schemeClr val="accent3"/>
                </a:solidFill>
              </a:rPr>
              <a:t>Flow</a:t>
            </a:r>
            <a:r>
              <a:rPr lang="en-US" sz="2000" dirty="0"/>
              <a:t> </a:t>
            </a:r>
            <a:r>
              <a:rPr lang="ru-RU" sz="2000" dirty="0"/>
              <a:t>в общем случае генерирует поток значений, обработка которых выполняется в </a:t>
            </a:r>
            <a:r>
              <a:rPr lang="ru-RU" sz="2000" dirty="0" err="1"/>
              <a:t>корутинах</a:t>
            </a:r>
            <a:r>
              <a:rPr lang="ru-RU" sz="2000" dirty="0"/>
              <a:t>. Обработкой значений занимается наблюдатель(и).</a:t>
            </a:r>
          </a:p>
          <a:p>
            <a:pPr>
              <a:spcAft>
                <a:spcPts val="600"/>
              </a:spcAft>
            </a:pPr>
            <a:endParaRPr lang="ru-RU" sz="2000" dirty="0"/>
          </a:p>
          <a:p>
            <a:pPr>
              <a:spcAft>
                <a:spcPts val="600"/>
              </a:spcAft>
            </a:pPr>
            <a:r>
              <a:rPr lang="ru-RU" sz="2000" dirty="0">
                <a:solidFill>
                  <a:schemeClr val="accent3"/>
                </a:solidFill>
              </a:rPr>
              <a:t>Холодные потоки</a:t>
            </a:r>
            <a:r>
              <a:rPr lang="ru-RU" sz="2000" dirty="0"/>
              <a:t> – потоки без состояния – создаются по требованию каждый раз, когда наблюдатель подписывается на поток.</a:t>
            </a:r>
          </a:p>
          <a:p>
            <a:pPr>
              <a:spcAft>
                <a:spcPts val="600"/>
              </a:spcAft>
            </a:pPr>
            <a:r>
              <a:rPr lang="ru-RU" sz="2000" dirty="0"/>
              <a:t>Каждый наблюдатель получает собственную последовательность значений.</a:t>
            </a:r>
          </a:p>
          <a:p>
            <a:pPr>
              <a:spcAft>
                <a:spcPts val="600"/>
              </a:spcAft>
            </a:pPr>
            <a:endParaRPr lang="ru-RU" sz="2000" dirty="0"/>
          </a:p>
          <a:p>
            <a:pPr>
              <a:spcAft>
                <a:spcPts val="600"/>
              </a:spcAft>
            </a:pPr>
            <a:r>
              <a:rPr lang="ru-RU" sz="2000" dirty="0">
                <a:solidFill>
                  <a:schemeClr val="accent3"/>
                </a:solidFill>
              </a:rPr>
              <a:t>Горячие потоки</a:t>
            </a:r>
            <a:r>
              <a:rPr lang="ru-RU" sz="2000" dirty="0"/>
              <a:t> – генерируют значения независимо от наличия наблюдателей. </a:t>
            </a:r>
          </a:p>
          <a:p>
            <a:pPr>
              <a:spcAft>
                <a:spcPts val="600"/>
              </a:spcAft>
            </a:pPr>
            <a:r>
              <a:rPr lang="ru-RU" sz="2000" dirty="0"/>
              <a:t>Все наблюдатели получают одни и те же значения.</a:t>
            </a:r>
            <a:endParaRPr lang="en-RU" sz="2000" dirty="0"/>
          </a:p>
        </p:txBody>
      </p:sp>
      <p:pic>
        <p:nvPicPr>
          <p:cNvPr id="9" name="Picture 8" descr="A screen shot of a computer program&#10;&#10;Description automatically generated">
            <a:extLst>
              <a:ext uri="{FF2B5EF4-FFF2-40B4-BE49-F238E27FC236}">
                <a16:creationId xmlns:a16="http://schemas.microsoft.com/office/drawing/2014/main" id="{0A8B2917-B488-2487-5537-5C348712D181}"/>
              </a:ext>
            </a:extLst>
          </p:cNvPr>
          <p:cNvPicPr>
            <a:picLocks noChangeAspect="1"/>
          </p:cNvPicPr>
          <p:nvPr/>
        </p:nvPicPr>
        <p:blipFill rotWithShape="1">
          <a:blip r:embed="rId3"/>
          <a:srcRect t="1211"/>
          <a:stretch/>
        </p:blipFill>
        <p:spPr>
          <a:xfrm>
            <a:off x="6748597" y="357955"/>
            <a:ext cx="4599279" cy="4051197"/>
          </a:xfrm>
          <a:prstGeom prst="rect">
            <a:avLst/>
          </a:prstGeom>
        </p:spPr>
      </p:pic>
      <p:pic>
        <p:nvPicPr>
          <p:cNvPr id="23556" name="Picture 4" descr="[video-to-gif output image]">
            <a:extLst>
              <a:ext uri="{FF2B5EF4-FFF2-40B4-BE49-F238E27FC236}">
                <a16:creationId xmlns:a16="http://schemas.microsoft.com/office/drawing/2014/main" id="{8FA1B200-DFFE-DD4D-B4BF-239BB36467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8597" y="4809199"/>
            <a:ext cx="5276242" cy="1864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952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pic>
        <p:nvPicPr>
          <p:cNvPr id="7" name="Google Shape;1199;p74">
            <a:extLst>
              <a:ext uri="{FF2B5EF4-FFF2-40B4-BE49-F238E27FC236}">
                <a16:creationId xmlns:a16="http://schemas.microsoft.com/office/drawing/2014/main" id="{8C0CF1E5-2B48-6B27-2257-2D780DAED7AA}"/>
              </a:ext>
            </a:extLst>
          </p:cNvPr>
          <p:cNvPicPr preferRelativeResize="0"/>
          <p:nvPr/>
        </p:nvPicPr>
        <p:blipFill rotWithShape="1">
          <a:blip r:embed="rId3">
            <a:alphaModFix/>
          </a:blip>
          <a:srcRect l="17952" t="11073" r="98" b="15146"/>
          <a:stretch/>
        </p:blipFill>
        <p:spPr>
          <a:xfrm>
            <a:off x="6745358" y="0"/>
            <a:ext cx="5446642" cy="6858000"/>
          </a:xfrm>
          <a:prstGeom prst="rect">
            <a:avLst/>
          </a:prstGeom>
          <a:noFill/>
          <a:ln>
            <a:noFill/>
          </a:ln>
        </p:spPr>
      </p:pic>
      <p:sp>
        <p:nvSpPr>
          <p:cNvPr id="5" name="Title 4">
            <a:extLst>
              <a:ext uri="{FF2B5EF4-FFF2-40B4-BE49-F238E27FC236}">
                <a16:creationId xmlns:a16="http://schemas.microsoft.com/office/drawing/2014/main" id="{56A06358-8849-3F91-5190-49F61A2A489F}"/>
              </a:ext>
            </a:extLst>
          </p:cNvPr>
          <p:cNvSpPr>
            <a:spLocks noGrp="1"/>
          </p:cNvSpPr>
          <p:nvPr>
            <p:ph type="title"/>
          </p:nvPr>
        </p:nvSpPr>
        <p:spPr>
          <a:xfrm>
            <a:off x="396240" y="395962"/>
            <a:ext cx="5318760" cy="609878"/>
          </a:xfrm>
        </p:spPr>
        <p:txBody>
          <a:bodyPr/>
          <a:lstStyle/>
          <a:p>
            <a:r>
              <a:rPr lang="en-US" dirty="0" err="1"/>
              <a:t>StateFlow</a:t>
            </a:r>
            <a:r>
              <a:rPr lang="en-US" dirty="0"/>
              <a:t> </a:t>
            </a:r>
            <a:r>
              <a:rPr lang="ru-RU" dirty="0"/>
              <a:t>и </a:t>
            </a:r>
            <a:r>
              <a:rPr lang="en-US" dirty="0" err="1"/>
              <a:t>SharedFlow</a:t>
            </a:r>
            <a:r>
              <a:rPr lang="ru-RU" dirty="0"/>
              <a:t> </a:t>
            </a:r>
            <a:endParaRPr lang="en-RU" dirty="0"/>
          </a:p>
        </p:txBody>
      </p:sp>
      <p:sp>
        <p:nvSpPr>
          <p:cNvPr id="4" name="TextBox 3">
            <a:extLst>
              <a:ext uri="{FF2B5EF4-FFF2-40B4-BE49-F238E27FC236}">
                <a16:creationId xmlns:a16="http://schemas.microsoft.com/office/drawing/2014/main" id="{1E4DB4DF-6B43-958A-E449-ABBE3A80C6C4}"/>
              </a:ext>
            </a:extLst>
          </p:cNvPr>
          <p:cNvSpPr txBox="1"/>
          <p:nvPr/>
        </p:nvSpPr>
        <p:spPr>
          <a:xfrm>
            <a:off x="425668" y="1164160"/>
            <a:ext cx="6447569" cy="2062103"/>
          </a:xfrm>
          <a:prstGeom prst="rect">
            <a:avLst/>
          </a:prstGeom>
          <a:noFill/>
        </p:spPr>
        <p:txBody>
          <a:bodyPr wrap="square" rtlCol="0">
            <a:spAutoFit/>
          </a:bodyPr>
          <a:lstStyle/>
          <a:p>
            <a:pPr>
              <a:spcAft>
                <a:spcPts val="600"/>
              </a:spcAft>
            </a:pPr>
            <a:r>
              <a:rPr lang="en-RU" sz="1800" dirty="0">
                <a:solidFill>
                  <a:schemeClr val="accent1"/>
                </a:solidFill>
                <a:latin typeface="Consolas" panose="020B0609020204030204" pitchFamily="49" charset="0"/>
                <a:cs typeface="Consolas" panose="020B0609020204030204" pitchFamily="49" charset="0"/>
              </a:rPr>
              <a:t>StateFlow</a:t>
            </a:r>
            <a:endParaRPr lang="ru-RU" sz="1800" dirty="0">
              <a:solidFill>
                <a:schemeClr val="accent1"/>
              </a:solidFill>
              <a:latin typeface="Consolas" panose="020B0609020204030204" pitchFamily="49" charset="0"/>
              <a:cs typeface="Consolas" panose="020B0609020204030204" pitchFamily="49" charset="0"/>
            </a:endParaRPr>
          </a:p>
          <a:p>
            <a:pPr marL="342900" indent="-342900">
              <a:spcAft>
                <a:spcPts val="600"/>
              </a:spcAft>
              <a:buFont typeface="Arial" panose="020B0604020202020204" pitchFamily="34" charset="0"/>
              <a:buChar char="•"/>
            </a:pPr>
            <a:r>
              <a:rPr lang="ru-RU" sz="1800" dirty="0"/>
              <a:t>горячий поток</a:t>
            </a:r>
          </a:p>
          <a:p>
            <a:pPr marL="342900" indent="-342900">
              <a:spcAft>
                <a:spcPts val="600"/>
              </a:spcAft>
              <a:buFont typeface="Arial" panose="020B0604020202020204" pitchFamily="34" charset="0"/>
              <a:buChar char="•"/>
            </a:pPr>
            <a:r>
              <a:rPr lang="ru-RU" sz="1800" dirty="0"/>
              <a:t>всегда имеет состояние (изначально – дефолтное)</a:t>
            </a:r>
          </a:p>
          <a:p>
            <a:pPr marL="342900" indent="-342900">
              <a:spcAft>
                <a:spcPts val="600"/>
              </a:spcAft>
              <a:buFont typeface="Arial" panose="020B0604020202020204" pitchFamily="34" charset="0"/>
              <a:buChar char="•"/>
            </a:pPr>
            <a:r>
              <a:rPr lang="ru-RU" sz="1800" dirty="0"/>
              <a:t>при подписке слушатель получает текущее состояние</a:t>
            </a:r>
          </a:p>
          <a:p>
            <a:pPr marL="342900" indent="-342900">
              <a:spcAft>
                <a:spcPts val="600"/>
              </a:spcAft>
              <a:buFont typeface="Arial" panose="020B0604020202020204" pitchFamily="34" charset="0"/>
              <a:buChar char="•"/>
            </a:pPr>
            <a:r>
              <a:rPr lang="ru-RU" sz="1800" dirty="0"/>
              <a:t>при изменении состояния все слушатели получают один и тот же его экземпляр</a:t>
            </a:r>
            <a:endParaRPr lang="en-RU" sz="1800" dirty="0"/>
          </a:p>
        </p:txBody>
      </p:sp>
      <p:sp>
        <p:nvSpPr>
          <p:cNvPr id="6" name="TextBox 5">
            <a:extLst>
              <a:ext uri="{FF2B5EF4-FFF2-40B4-BE49-F238E27FC236}">
                <a16:creationId xmlns:a16="http://schemas.microsoft.com/office/drawing/2014/main" id="{4744E8A0-FB55-6B2C-44FE-CE3113291B4B}"/>
              </a:ext>
            </a:extLst>
          </p:cNvPr>
          <p:cNvSpPr txBox="1"/>
          <p:nvPr/>
        </p:nvSpPr>
        <p:spPr>
          <a:xfrm>
            <a:off x="425669" y="3663125"/>
            <a:ext cx="6447568" cy="2569934"/>
          </a:xfrm>
          <a:prstGeom prst="rect">
            <a:avLst/>
          </a:prstGeom>
          <a:noFill/>
        </p:spPr>
        <p:txBody>
          <a:bodyPr wrap="square" rtlCol="0">
            <a:spAutoFit/>
          </a:bodyPr>
          <a:lstStyle/>
          <a:p>
            <a:pPr>
              <a:spcAft>
                <a:spcPts val="600"/>
              </a:spcAft>
            </a:pPr>
            <a:r>
              <a:rPr lang="en-US" sz="1800" dirty="0" err="1">
                <a:solidFill>
                  <a:schemeClr val="accent1"/>
                </a:solidFill>
                <a:latin typeface="Consolas" panose="020B0609020204030204" pitchFamily="49" charset="0"/>
                <a:cs typeface="Consolas" panose="020B0609020204030204" pitchFamily="49" charset="0"/>
              </a:rPr>
              <a:t>SharedFlow</a:t>
            </a:r>
            <a:r>
              <a:rPr lang="en-US" sz="1800" dirty="0"/>
              <a:t> </a:t>
            </a:r>
          </a:p>
          <a:p>
            <a:pPr marL="285750" indent="-285750">
              <a:spcAft>
                <a:spcPts val="600"/>
              </a:spcAft>
              <a:buFont typeface="Arial" panose="020B0604020202020204" pitchFamily="34" charset="0"/>
              <a:buChar char="•"/>
            </a:pPr>
            <a:r>
              <a:rPr lang="ru-RU" sz="1800" dirty="0"/>
              <a:t>горячий поток</a:t>
            </a:r>
          </a:p>
          <a:p>
            <a:pPr marL="285750" indent="-285750">
              <a:spcAft>
                <a:spcPts val="600"/>
              </a:spcAft>
              <a:buFont typeface="Arial" panose="020B0604020202020204" pitchFamily="34" charset="0"/>
              <a:buChar char="•"/>
            </a:pPr>
            <a:r>
              <a:rPr lang="ru-RU" sz="1800" dirty="0"/>
              <a:t>может хранить и отдавать слушателям </a:t>
            </a:r>
            <a:r>
              <a:rPr lang="en-US" sz="1800" dirty="0"/>
              <a:t>n </a:t>
            </a:r>
            <a:r>
              <a:rPr lang="ru-RU" sz="1800" dirty="0"/>
              <a:t>последних значений (параметр </a:t>
            </a:r>
            <a:r>
              <a:rPr lang="en-GB" sz="1800" b="0" i="0" dirty="0">
                <a:solidFill>
                  <a:srgbClr val="000000"/>
                </a:solidFill>
                <a:effectLst/>
                <a:latin typeface="Menlo" panose="020B0609030804020204" pitchFamily="49" charset="0"/>
              </a:rPr>
              <a:t>replay</a:t>
            </a:r>
            <a:r>
              <a:rPr lang="ru-RU" sz="1800" dirty="0"/>
              <a:t>) </a:t>
            </a:r>
          </a:p>
          <a:p>
            <a:pPr marL="285750" indent="-285750">
              <a:spcAft>
                <a:spcPts val="600"/>
              </a:spcAft>
              <a:buFont typeface="Arial" panose="020B0604020202020204" pitchFamily="34" charset="0"/>
              <a:buChar char="•"/>
            </a:pPr>
            <a:r>
              <a:rPr lang="ru-RU" sz="1800" dirty="0"/>
              <a:t>не требует дефолтного значения</a:t>
            </a:r>
          </a:p>
          <a:p>
            <a:pPr>
              <a:spcBef>
                <a:spcPts val="1200"/>
              </a:spcBef>
              <a:spcAft>
                <a:spcPts val="600"/>
              </a:spcAft>
            </a:pPr>
            <a:r>
              <a:rPr lang="en-US" sz="1800" dirty="0" err="1">
                <a:solidFill>
                  <a:schemeClr val="tx1"/>
                </a:solidFill>
                <a:latin typeface="Consolas" panose="020B0609020204030204" pitchFamily="49" charset="0"/>
                <a:cs typeface="Consolas" panose="020B0609020204030204" pitchFamily="49" charset="0"/>
              </a:rPr>
              <a:t>SharedFlow</a:t>
            </a:r>
            <a:r>
              <a:rPr lang="en-US" sz="1800" dirty="0">
                <a:solidFill>
                  <a:schemeClr val="tx1"/>
                </a:solidFill>
                <a:latin typeface="+mn-lt"/>
                <a:cs typeface="Consolas" panose="020B0609020204030204" pitchFamily="49" charset="0"/>
              </a:rPr>
              <a:t> </a:t>
            </a:r>
            <a:r>
              <a:rPr lang="ru-RU" sz="1800" dirty="0">
                <a:solidFill>
                  <a:schemeClr val="tx1"/>
                </a:solidFill>
                <a:latin typeface="+mn-lt"/>
                <a:cs typeface="Consolas" panose="020B0609020204030204" pitchFamily="49" charset="0"/>
              </a:rPr>
              <a:t>– о</a:t>
            </a:r>
            <a:r>
              <a:rPr lang="ru-RU" sz="1800" dirty="0"/>
              <a:t>бобщение </a:t>
            </a:r>
            <a:r>
              <a:rPr lang="en-US" sz="1800" dirty="0" err="1">
                <a:latin typeface="Consolas" panose="020B0609020204030204" pitchFamily="49" charset="0"/>
                <a:cs typeface="Consolas" panose="020B0609020204030204" pitchFamily="49" charset="0"/>
              </a:rPr>
              <a:t>StateFlow</a:t>
            </a:r>
            <a:r>
              <a:rPr lang="ru-RU" sz="1800" dirty="0"/>
              <a:t>, который можно воспринимать как </a:t>
            </a:r>
            <a:r>
              <a:rPr lang="en-US" sz="1800" dirty="0" err="1">
                <a:latin typeface="Consolas" panose="020B0609020204030204" pitchFamily="49" charset="0"/>
                <a:cs typeface="Consolas" panose="020B0609020204030204" pitchFamily="49" charset="0"/>
              </a:rPr>
              <a:t>SharedFlow</a:t>
            </a:r>
            <a:r>
              <a:rPr lang="en-US" sz="1800" dirty="0"/>
              <a:t> </a:t>
            </a:r>
            <a:r>
              <a:rPr lang="ru-RU" sz="1800" dirty="0"/>
              <a:t>с </a:t>
            </a:r>
            <a:r>
              <a:rPr lang="en-US" sz="1800" dirty="0">
                <a:latin typeface="Consolas" panose="020B0609020204030204" pitchFamily="49" charset="0"/>
                <a:cs typeface="Consolas" panose="020B0609020204030204" pitchFamily="49" charset="0"/>
              </a:rPr>
              <a:t>replay=1</a:t>
            </a:r>
            <a:r>
              <a:rPr lang="en-US" sz="1800" dirty="0"/>
              <a:t>.</a:t>
            </a:r>
            <a:endParaRPr lang="ru-RU" sz="1800" dirty="0"/>
          </a:p>
        </p:txBody>
      </p:sp>
      <p:pic>
        <p:nvPicPr>
          <p:cNvPr id="24580" name="Picture 4">
            <a:extLst>
              <a:ext uri="{FF2B5EF4-FFF2-40B4-BE49-F238E27FC236}">
                <a16:creationId xmlns:a16="http://schemas.microsoft.com/office/drawing/2014/main" id="{FA8BCFCE-D3F4-A84F-6BB9-D850FE07A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9911" y="810216"/>
            <a:ext cx="4910216" cy="1522167"/>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SharedFlow vs. StateFlow: Best Practices and Real-world examples | by  Morteza | Medium">
            <a:extLst>
              <a:ext uri="{FF2B5EF4-FFF2-40B4-BE49-F238E27FC236}">
                <a16:creationId xmlns:a16="http://schemas.microsoft.com/office/drawing/2014/main" id="{B22E2FF6-FBD9-0B00-C4DF-7833A9ABF3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9911" y="3289687"/>
            <a:ext cx="4910216" cy="264766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ndroid – Бесплатные иконки: социальные медиа">
            <a:hlinkClick r:id="rId6"/>
            <a:extLst>
              <a:ext uri="{FF2B5EF4-FFF2-40B4-BE49-F238E27FC236}">
                <a16:creationId xmlns:a16="http://schemas.microsoft.com/office/drawing/2014/main" id="{BD276DC8-512A-FC09-FCF9-FC599CCBAB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98127" y="6200718"/>
            <a:ext cx="479482" cy="479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230CF34-E2BB-238B-9F0B-4CDE0150EE16}"/>
              </a:ext>
            </a:extLst>
          </p:cNvPr>
          <p:cNvSpPr txBox="1"/>
          <p:nvPr/>
        </p:nvSpPr>
        <p:spPr>
          <a:xfrm>
            <a:off x="10977609" y="6306586"/>
            <a:ext cx="1140056" cy="307777"/>
          </a:xfrm>
          <a:prstGeom prst="rect">
            <a:avLst/>
          </a:prstGeom>
          <a:noFill/>
        </p:spPr>
        <p:txBody>
          <a:bodyPr wrap="none" rtlCol="0">
            <a:spAutoFit/>
          </a:bodyPr>
          <a:lstStyle/>
          <a:p>
            <a:r>
              <a:rPr lang="en-US" dirty="0">
                <a:hlinkClick r:id="rId6"/>
              </a:rPr>
              <a:t>Android doc</a:t>
            </a:r>
            <a:endParaRPr lang="en-RU" dirty="0"/>
          </a:p>
        </p:txBody>
      </p:sp>
      <p:sp>
        <p:nvSpPr>
          <p:cNvPr id="8" name="TextBox 7">
            <a:extLst>
              <a:ext uri="{FF2B5EF4-FFF2-40B4-BE49-F238E27FC236}">
                <a16:creationId xmlns:a16="http://schemas.microsoft.com/office/drawing/2014/main" id="{82DB8A0B-F44A-3557-D891-A5DDDC90B1D6}"/>
              </a:ext>
            </a:extLst>
          </p:cNvPr>
          <p:cNvSpPr txBox="1"/>
          <p:nvPr/>
        </p:nvSpPr>
        <p:spPr>
          <a:xfrm>
            <a:off x="214139" y="6419250"/>
            <a:ext cx="364202" cy="307777"/>
          </a:xfrm>
          <a:prstGeom prst="rect">
            <a:avLst/>
          </a:prstGeom>
          <a:noFill/>
        </p:spPr>
        <p:txBody>
          <a:bodyPr wrap="none" rtlCol="0">
            <a:spAutoFit/>
          </a:bodyPr>
          <a:lstStyle/>
          <a:p>
            <a:r>
              <a:rPr lang="en-RU" dirty="0"/>
              <a:t>💻</a:t>
            </a:r>
          </a:p>
        </p:txBody>
      </p:sp>
    </p:spTree>
    <p:extLst>
      <p:ext uri="{BB962C8B-B14F-4D97-AF65-F5344CB8AC3E}">
        <p14:creationId xmlns:p14="http://schemas.microsoft.com/office/powerpoint/2010/main" val="24244167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en-US" dirty="0"/>
              <a:t>Flow </a:t>
            </a:r>
            <a:r>
              <a:rPr lang="ru-RU" dirty="0"/>
              <a:t>стал стандартом разработки</a:t>
            </a:r>
            <a:r>
              <a:rPr lang="en-US" dirty="0"/>
              <a:t> Android</a:t>
            </a:r>
            <a:endParaRPr dirty="0"/>
          </a:p>
        </p:txBody>
      </p:sp>
      <p:sp>
        <p:nvSpPr>
          <p:cNvPr id="2" name="TextBox 1">
            <a:extLst>
              <a:ext uri="{FF2B5EF4-FFF2-40B4-BE49-F238E27FC236}">
                <a16:creationId xmlns:a16="http://schemas.microsoft.com/office/drawing/2014/main" id="{4BDD3126-B2F7-46B1-D28D-43739EEF7BD9}"/>
              </a:ext>
            </a:extLst>
          </p:cNvPr>
          <p:cNvSpPr txBox="1"/>
          <p:nvPr/>
        </p:nvSpPr>
        <p:spPr>
          <a:xfrm>
            <a:off x="677333" y="1516869"/>
            <a:ext cx="5418667" cy="4801314"/>
          </a:xfrm>
          <a:prstGeom prst="rect">
            <a:avLst/>
          </a:prstGeom>
          <a:noFill/>
        </p:spPr>
        <p:txBody>
          <a:bodyPr wrap="square" rtlCol="0">
            <a:spAutoFit/>
          </a:bodyPr>
          <a:lstStyle/>
          <a:p>
            <a:endParaRPr lang="ru-RU" sz="1800" dirty="0"/>
          </a:p>
          <a:p>
            <a:r>
              <a:rPr lang="en-GB" sz="1800" dirty="0" err="1">
                <a:latin typeface="Consolas" panose="020B0609020204030204" pitchFamily="49" charset="0"/>
                <a:cs typeface="Consolas" panose="020B0609020204030204" pitchFamily="49" charset="0"/>
              </a:rPr>
              <a:t>StateFlow</a:t>
            </a:r>
            <a:r>
              <a:rPr lang="en-GB" sz="1800" dirty="0"/>
              <a:t> </a:t>
            </a:r>
            <a:r>
              <a:rPr lang="ru-RU" sz="1800" dirty="0"/>
              <a:t>и </a:t>
            </a:r>
            <a:r>
              <a:rPr lang="en-US" sz="1800" dirty="0" err="1">
                <a:latin typeface="Consolas" panose="020B0609020204030204" pitchFamily="49" charset="0"/>
                <a:cs typeface="Consolas" panose="020B0609020204030204" pitchFamily="49" charset="0"/>
              </a:rPr>
              <a:t>SharedFlow</a:t>
            </a:r>
            <a:r>
              <a:rPr lang="en-US" sz="1800" dirty="0"/>
              <a:t> </a:t>
            </a:r>
            <a:r>
              <a:rPr lang="ru-RU" sz="1800" dirty="0"/>
              <a:t>позволяют безопасно (в контексте многопоточности) менять значение, а также получать его из других потоков через механизм подписки.</a:t>
            </a:r>
          </a:p>
          <a:p>
            <a:endParaRPr lang="ru-RU" sz="1800" dirty="0"/>
          </a:p>
          <a:p>
            <a:r>
              <a:rPr lang="ru-RU" sz="1800" dirty="0"/>
              <a:t>+ При подписке на изменения значения задаётся контекст </a:t>
            </a:r>
            <a:r>
              <a:rPr lang="ru-RU" sz="1800" dirty="0" err="1"/>
              <a:t>корутины</a:t>
            </a:r>
            <a:r>
              <a:rPr lang="ru-RU" sz="1800" dirty="0"/>
              <a:t>, который может быть связан с интересующим жизненным циклом (например </a:t>
            </a:r>
            <a:r>
              <a:rPr lang="en-US" sz="1800" dirty="0"/>
              <a:t>Activity).</a:t>
            </a:r>
            <a:endParaRPr lang="ru-RU" sz="1800" dirty="0"/>
          </a:p>
          <a:p>
            <a:endParaRPr lang="ru-RU" sz="1800" dirty="0"/>
          </a:p>
          <a:p>
            <a:r>
              <a:rPr lang="ru-RU" sz="1800" dirty="0"/>
              <a:t>+ Удобные функции для преобразования, комбинирования и т.д.</a:t>
            </a:r>
          </a:p>
          <a:p>
            <a:endParaRPr lang="ru-RU" sz="1800" dirty="0"/>
          </a:p>
          <a:p>
            <a:r>
              <a:rPr lang="ru-RU" sz="1800" dirty="0"/>
              <a:t>+ Позволяет сохранить </a:t>
            </a:r>
            <a:r>
              <a:rPr lang="en-US" sz="1800" dirty="0">
                <a:solidFill>
                  <a:schemeClr val="bg2"/>
                </a:solidFill>
              </a:rPr>
              <a:t>Unidirectional Data Flow</a:t>
            </a:r>
            <a:r>
              <a:rPr lang="en-US" sz="1800" dirty="0"/>
              <a:t> (</a:t>
            </a:r>
            <a:r>
              <a:rPr lang="en-US" sz="1800" dirty="0">
                <a:hlinkClick r:id="rId3"/>
              </a:rPr>
              <a:t>UDF</a:t>
            </a:r>
            <a:r>
              <a:rPr lang="en-US" sz="1800" dirty="0"/>
              <a:t>) </a:t>
            </a:r>
            <a:r>
              <a:rPr lang="ru-RU" sz="1800" dirty="0"/>
              <a:t>в </a:t>
            </a:r>
            <a:r>
              <a:rPr lang="en-US" sz="1800" dirty="0"/>
              <a:t>Android</a:t>
            </a:r>
            <a:r>
              <a:rPr lang="ru-RU" sz="1800" dirty="0"/>
              <a:t>-приложениях</a:t>
            </a:r>
            <a:endParaRPr lang="en-US" sz="1800" dirty="0"/>
          </a:p>
          <a:p>
            <a:endParaRPr lang="en-RU" sz="1800" dirty="0"/>
          </a:p>
        </p:txBody>
      </p:sp>
      <p:pic>
        <p:nvPicPr>
          <p:cNvPr id="12290" name="Picture 2" descr="UI layer | Android Developers">
            <a:extLst>
              <a:ext uri="{FF2B5EF4-FFF2-40B4-BE49-F238E27FC236}">
                <a16:creationId xmlns:a16="http://schemas.microsoft.com/office/drawing/2014/main" id="{E793B738-D22D-E17D-2849-74E8C32AB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6646" y="2125170"/>
            <a:ext cx="5109876" cy="358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748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ru-RU" dirty="0"/>
              <a:t>Подписка на </a:t>
            </a:r>
            <a:r>
              <a:rPr lang="en-US" dirty="0"/>
              <a:t>Flow</a:t>
            </a:r>
            <a:endParaRPr dirty="0"/>
          </a:p>
        </p:txBody>
      </p:sp>
      <p:sp>
        <p:nvSpPr>
          <p:cNvPr id="5" name="TextBox 4">
            <a:extLst>
              <a:ext uri="{FF2B5EF4-FFF2-40B4-BE49-F238E27FC236}">
                <a16:creationId xmlns:a16="http://schemas.microsoft.com/office/drawing/2014/main" id="{88328096-FD33-83A0-3198-F4F2EF5DBEF2}"/>
              </a:ext>
            </a:extLst>
          </p:cNvPr>
          <p:cNvSpPr txBox="1"/>
          <p:nvPr/>
        </p:nvSpPr>
        <p:spPr>
          <a:xfrm>
            <a:off x="677333" y="2184399"/>
            <a:ext cx="9602740" cy="1938992"/>
          </a:xfrm>
          <a:prstGeom prst="rect">
            <a:avLst/>
          </a:prstGeom>
          <a:noFill/>
        </p:spPr>
        <p:txBody>
          <a:bodyPr wrap="square" rtlCol="0">
            <a:spAutoFit/>
          </a:bodyPr>
          <a:lstStyle/>
          <a:p>
            <a:r>
              <a:rPr lang="ru-RU" sz="2000" dirty="0">
                <a:solidFill>
                  <a:schemeClr val="tx1"/>
                </a:solidFill>
                <a:latin typeface="+mn-lt"/>
              </a:rPr>
              <a:t>Подписка на </a:t>
            </a:r>
            <a:r>
              <a:rPr lang="en-US" sz="2000" dirty="0">
                <a:solidFill>
                  <a:schemeClr val="tx1"/>
                </a:solidFill>
                <a:latin typeface="+mn-lt"/>
              </a:rPr>
              <a:t>Flow - </a:t>
            </a:r>
            <a:r>
              <a:rPr lang="ru-RU" sz="2000" dirty="0">
                <a:solidFill>
                  <a:schemeClr val="tx1"/>
                </a:solidFill>
                <a:latin typeface="+mn-lt"/>
              </a:rPr>
              <a:t>всегда происходит </a:t>
            </a:r>
            <a:r>
              <a:rPr lang="ru-RU" sz="2000" dirty="0">
                <a:solidFill>
                  <a:schemeClr val="bg2"/>
                </a:solidFill>
                <a:latin typeface="+mn-lt"/>
              </a:rPr>
              <a:t>в контексте вызывающей </a:t>
            </a:r>
            <a:r>
              <a:rPr lang="ru-RU" sz="2000" dirty="0" err="1">
                <a:solidFill>
                  <a:schemeClr val="bg2"/>
                </a:solidFill>
                <a:latin typeface="+mn-lt"/>
              </a:rPr>
              <a:t>корутины</a:t>
            </a:r>
            <a:r>
              <a:rPr lang="ru-RU" sz="2000" dirty="0">
                <a:solidFill>
                  <a:schemeClr val="tx1"/>
                </a:solidFill>
                <a:latin typeface="+mn-lt"/>
              </a:rPr>
              <a:t>. Методы подписки (</a:t>
            </a:r>
            <a:r>
              <a:rPr lang="en-US" sz="2000" dirty="0">
                <a:solidFill>
                  <a:schemeClr val="tx1"/>
                </a:solidFill>
                <a:latin typeface="Consolas" panose="020B0609020204030204" pitchFamily="49" charset="0"/>
                <a:cs typeface="Consolas" panose="020B0609020204030204" pitchFamily="49" charset="0"/>
              </a:rPr>
              <a:t>suspend</a:t>
            </a:r>
            <a:r>
              <a:rPr lang="ru-RU" sz="2000" dirty="0">
                <a:solidFill>
                  <a:schemeClr val="tx1"/>
                </a:solidFill>
                <a:latin typeface="+mn-lt"/>
              </a:rPr>
              <a:t>):</a:t>
            </a:r>
          </a:p>
          <a:p>
            <a:endParaRPr lang="ru-RU" sz="2000" dirty="0">
              <a:solidFill>
                <a:schemeClr val="tx1"/>
              </a:solidFill>
              <a:latin typeface="+mn-lt"/>
            </a:endParaRPr>
          </a:p>
          <a:p>
            <a:pPr marL="342900" indent="-342900">
              <a:buFont typeface="Arial" panose="020B0604020202020204" pitchFamily="34" charset="0"/>
              <a:buChar char="•"/>
            </a:pPr>
            <a:r>
              <a:rPr lang="en-GB" sz="2000" dirty="0">
                <a:solidFill>
                  <a:schemeClr val="bg2"/>
                </a:solidFill>
                <a:effectLst/>
                <a:latin typeface="Consolas" panose="020B0609020204030204" pitchFamily="49" charset="0"/>
                <a:cs typeface="Consolas" panose="020B0609020204030204" pitchFamily="49" charset="0"/>
              </a:rPr>
              <a:t>collect</a:t>
            </a:r>
            <a:r>
              <a:rPr lang="en-GB" sz="2000" dirty="0">
                <a:solidFill>
                  <a:schemeClr val="tx1"/>
                </a:solidFill>
                <a:effectLst/>
                <a:latin typeface="+mn-lt"/>
              </a:rPr>
              <a:t> - </a:t>
            </a:r>
            <a:r>
              <a:rPr lang="ru-RU" sz="2000" dirty="0">
                <a:solidFill>
                  <a:schemeClr val="tx1"/>
                </a:solidFill>
                <a:effectLst/>
                <a:latin typeface="+mn-lt"/>
              </a:rPr>
              <a:t>обрабатывает каждое значение</a:t>
            </a:r>
            <a:endParaRPr lang="en-GB" sz="2000" dirty="0">
              <a:solidFill>
                <a:schemeClr val="tx1"/>
              </a:solidFill>
              <a:effectLst/>
              <a:latin typeface="+mn-lt"/>
            </a:endParaRPr>
          </a:p>
          <a:p>
            <a:pPr marL="342900" indent="-342900">
              <a:buFont typeface="Arial" panose="020B0604020202020204" pitchFamily="34" charset="0"/>
              <a:buChar char="•"/>
            </a:pPr>
            <a:r>
              <a:rPr lang="en-GB" sz="2000" b="0" i="0" dirty="0" err="1">
                <a:solidFill>
                  <a:schemeClr val="bg2"/>
                </a:solidFill>
                <a:effectLst/>
                <a:latin typeface="Consolas" panose="020B0609020204030204" pitchFamily="49" charset="0"/>
                <a:cs typeface="Consolas" panose="020B0609020204030204" pitchFamily="49" charset="0"/>
              </a:rPr>
              <a:t>collectLatest</a:t>
            </a:r>
            <a:r>
              <a:rPr lang="ru-RU" sz="2000" b="0" i="0" dirty="0">
                <a:solidFill>
                  <a:schemeClr val="tx1"/>
                </a:solidFill>
                <a:effectLst/>
                <a:latin typeface="+mn-lt"/>
              </a:rPr>
              <a:t> - </a:t>
            </a:r>
            <a:r>
              <a:rPr lang="ru-RU" sz="2000" dirty="0">
                <a:solidFill>
                  <a:schemeClr val="tx1"/>
                </a:solidFill>
                <a:latin typeface="+mn-lt"/>
              </a:rPr>
              <a:t>при появлении нового значения обработка предыдущего прерывается</a:t>
            </a:r>
            <a:endParaRPr lang="en-US" sz="2000" dirty="0">
              <a:solidFill>
                <a:schemeClr val="tx1"/>
              </a:solidFill>
              <a:latin typeface="+mn-lt"/>
            </a:endParaRPr>
          </a:p>
        </p:txBody>
      </p:sp>
      <p:sp>
        <p:nvSpPr>
          <p:cNvPr id="7" name="TextBox 6">
            <a:extLst>
              <a:ext uri="{FF2B5EF4-FFF2-40B4-BE49-F238E27FC236}">
                <a16:creationId xmlns:a16="http://schemas.microsoft.com/office/drawing/2014/main" id="{27BFAA52-E4A8-4E2A-2EE8-20EC55F00A9D}"/>
              </a:ext>
            </a:extLst>
          </p:cNvPr>
          <p:cNvSpPr txBox="1"/>
          <p:nvPr/>
        </p:nvSpPr>
        <p:spPr>
          <a:xfrm>
            <a:off x="132522" y="6440556"/>
            <a:ext cx="364202" cy="307777"/>
          </a:xfrm>
          <a:prstGeom prst="rect">
            <a:avLst/>
          </a:prstGeom>
          <a:noFill/>
        </p:spPr>
        <p:txBody>
          <a:bodyPr wrap="none" rtlCol="0">
            <a:spAutoFit/>
          </a:bodyPr>
          <a:lstStyle/>
          <a:p>
            <a:r>
              <a:rPr lang="ru-RU" dirty="0"/>
              <a:t>💻</a:t>
            </a:r>
            <a:endParaRPr lang="en-RU" dirty="0"/>
          </a:p>
        </p:txBody>
      </p:sp>
    </p:spTree>
    <p:extLst>
      <p:ext uri="{BB962C8B-B14F-4D97-AF65-F5344CB8AC3E}">
        <p14:creationId xmlns:p14="http://schemas.microsoft.com/office/powerpoint/2010/main" val="1857313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ru-RU" dirty="0"/>
              <a:t>Подписка на </a:t>
            </a:r>
            <a:r>
              <a:rPr lang="en-US" dirty="0"/>
              <a:t>Flow </a:t>
            </a:r>
            <a:r>
              <a:rPr lang="ru-RU" dirty="0"/>
              <a:t>в </a:t>
            </a:r>
            <a:r>
              <a:rPr lang="en-US" dirty="0"/>
              <a:t>Android</a:t>
            </a:r>
            <a:endParaRPr dirty="0"/>
          </a:p>
        </p:txBody>
      </p:sp>
      <p:pic>
        <p:nvPicPr>
          <p:cNvPr id="13314" name="Picture 2">
            <a:extLst>
              <a:ext uri="{FF2B5EF4-FFF2-40B4-BE49-F238E27FC236}">
                <a16:creationId xmlns:a16="http://schemas.microsoft.com/office/drawing/2014/main" id="{E3CE65FA-D721-111B-25F2-573691006B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6" t="17751" r="5876" b="3646"/>
          <a:stretch/>
        </p:blipFill>
        <p:spPr bwMode="auto">
          <a:xfrm>
            <a:off x="2080592" y="2411559"/>
            <a:ext cx="7084336" cy="3234718"/>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B1D669B-E08F-45E4-8A05-21CA992808C3}"/>
              </a:ext>
            </a:extLst>
          </p:cNvPr>
          <p:cNvSpPr txBox="1"/>
          <p:nvPr/>
        </p:nvSpPr>
        <p:spPr>
          <a:xfrm>
            <a:off x="2594258" y="1689308"/>
            <a:ext cx="6511719" cy="369332"/>
          </a:xfrm>
          <a:prstGeom prst="rect">
            <a:avLst/>
          </a:prstGeom>
          <a:noFill/>
        </p:spPr>
        <p:txBody>
          <a:bodyPr wrap="none" rtlCol="0">
            <a:spAutoFit/>
          </a:bodyPr>
          <a:lstStyle/>
          <a:p>
            <a:r>
              <a:rPr lang="ru-RU" sz="1800" dirty="0"/>
              <a:t>Из какого </a:t>
            </a:r>
            <a:r>
              <a:rPr lang="ru-RU" sz="1800" dirty="0" err="1"/>
              <a:t>скоупа</a:t>
            </a:r>
            <a:r>
              <a:rPr lang="ru-RU" sz="1800" dirty="0"/>
              <a:t> подписываться на изменения состояния?</a:t>
            </a:r>
            <a:endParaRPr lang="en-RU" sz="1800" dirty="0"/>
          </a:p>
        </p:txBody>
      </p:sp>
      <p:sp>
        <p:nvSpPr>
          <p:cNvPr id="3" name="Rounded Rectangle 2">
            <a:extLst>
              <a:ext uri="{FF2B5EF4-FFF2-40B4-BE49-F238E27FC236}">
                <a16:creationId xmlns:a16="http://schemas.microsoft.com/office/drawing/2014/main" id="{816313F2-BB7B-D49D-8C58-E6BAA6925111}"/>
              </a:ext>
            </a:extLst>
          </p:cNvPr>
          <p:cNvSpPr/>
          <p:nvPr/>
        </p:nvSpPr>
        <p:spPr>
          <a:xfrm>
            <a:off x="6506818" y="2411558"/>
            <a:ext cx="2658110" cy="1017441"/>
          </a:xfrm>
          <a:prstGeom prst="roundRect">
            <a:avLst/>
          </a:prstGeom>
          <a:no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dirty="0"/>
          </a:p>
        </p:txBody>
      </p:sp>
    </p:spTree>
    <p:extLst>
      <p:ext uri="{BB962C8B-B14F-4D97-AF65-F5344CB8AC3E}">
        <p14:creationId xmlns:p14="http://schemas.microsoft.com/office/powerpoint/2010/main" val="312398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ru-RU" dirty="0"/>
              <a:t>Изменение </a:t>
            </a:r>
            <a:r>
              <a:rPr lang="en-US" dirty="0"/>
              <a:t>Flow</a:t>
            </a:r>
            <a:endParaRPr dirty="0"/>
          </a:p>
        </p:txBody>
      </p:sp>
      <p:sp>
        <p:nvSpPr>
          <p:cNvPr id="2" name="TextBox 1">
            <a:extLst>
              <a:ext uri="{FF2B5EF4-FFF2-40B4-BE49-F238E27FC236}">
                <a16:creationId xmlns:a16="http://schemas.microsoft.com/office/drawing/2014/main" id="{4BDD3126-B2F7-46B1-D28D-43739EEF7BD9}"/>
              </a:ext>
            </a:extLst>
          </p:cNvPr>
          <p:cNvSpPr txBox="1"/>
          <p:nvPr/>
        </p:nvSpPr>
        <p:spPr>
          <a:xfrm>
            <a:off x="677333" y="2193235"/>
            <a:ext cx="5234609" cy="3477875"/>
          </a:xfrm>
          <a:prstGeom prst="rect">
            <a:avLst/>
          </a:prstGeom>
          <a:noFill/>
        </p:spPr>
        <p:txBody>
          <a:bodyPr wrap="square" rtlCol="0">
            <a:spAutoFit/>
          </a:bodyPr>
          <a:lstStyle/>
          <a:p>
            <a:pPr marL="285750" indent="-285750">
              <a:buFontTx/>
              <a:buChar char="-"/>
            </a:pPr>
            <a:r>
              <a:rPr lang="en-GB" sz="2000" dirty="0">
                <a:solidFill>
                  <a:schemeClr val="tx1"/>
                </a:solidFill>
                <a:latin typeface="Consolas" panose="020B0609020204030204" pitchFamily="49" charset="0"/>
                <a:cs typeface="Consolas" panose="020B0609020204030204" pitchFamily="49" charset="0"/>
              </a:rPr>
              <a:t>map</a:t>
            </a:r>
          </a:p>
          <a:p>
            <a:pPr marL="285750" indent="-285750">
              <a:buFontTx/>
              <a:buChar char="-"/>
            </a:pPr>
            <a:r>
              <a:rPr lang="en-GB" sz="2000" dirty="0">
                <a:solidFill>
                  <a:schemeClr val="tx1"/>
                </a:solidFill>
                <a:latin typeface="Consolas" panose="020B0609020204030204" pitchFamily="49" charset="0"/>
                <a:cs typeface="Consolas" panose="020B0609020204030204" pitchFamily="49" charset="0"/>
              </a:rPr>
              <a:t>filter</a:t>
            </a:r>
          </a:p>
          <a:p>
            <a:pPr marL="285750" indent="-285750">
              <a:buFontTx/>
              <a:buChar char="-"/>
            </a:pPr>
            <a:r>
              <a:rPr lang="en-GB" sz="2000" dirty="0">
                <a:solidFill>
                  <a:schemeClr val="tx1"/>
                </a:solidFill>
                <a:latin typeface="Consolas" panose="020B0609020204030204" pitchFamily="49" charset="0"/>
                <a:cs typeface="Consolas" panose="020B0609020204030204" pitchFamily="49" charset="0"/>
              </a:rPr>
              <a:t>transform</a:t>
            </a:r>
            <a:r>
              <a:rPr lang="en-GB" sz="2000" dirty="0">
                <a:solidFill>
                  <a:schemeClr val="tx1"/>
                </a:solidFill>
                <a:latin typeface="+mn-lt"/>
                <a:cs typeface="Consolas" panose="020B0609020204030204" pitchFamily="49" charset="0"/>
              </a:rPr>
              <a:t> - </a:t>
            </a:r>
            <a:r>
              <a:rPr lang="ru-RU" sz="2000" dirty="0">
                <a:solidFill>
                  <a:schemeClr val="tx1"/>
                </a:solidFill>
                <a:latin typeface="+mn-lt"/>
                <a:cs typeface="Consolas" panose="020B0609020204030204" pitchFamily="49" charset="0"/>
              </a:rPr>
              <a:t>произвольное количество </a:t>
            </a:r>
            <a:r>
              <a:rPr lang="en-US" sz="2000" dirty="0">
                <a:solidFill>
                  <a:schemeClr val="tx1"/>
                </a:solidFill>
                <a:latin typeface="Consolas" panose="020B0609020204030204" pitchFamily="49" charset="0"/>
                <a:cs typeface="Consolas" panose="020B0609020204030204" pitchFamily="49" charset="0"/>
              </a:rPr>
              <a:t>emit</a:t>
            </a:r>
            <a:endParaRPr lang="ru-RU" sz="2000" dirty="0">
              <a:solidFill>
                <a:schemeClr val="tx1"/>
              </a:solidFill>
              <a:latin typeface="Consolas" panose="020B0609020204030204" pitchFamily="49" charset="0"/>
              <a:cs typeface="Consolas" panose="020B0609020204030204" pitchFamily="49" charset="0"/>
            </a:endParaRPr>
          </a:p>
          <a:p>
            <a:endParaRPr lang="ru-RU" sz="2000" dirty="0">
              <a:solidFill>
                <a:schemeClr val="tx1"/>
              </a:solidFill>
              <a:latin typeface="Consolas" panose="020B0609020204030204" pitchFamily="49" charset="0"/>
              <a:cs typeface="Consolas" panose="020B0609020204030204" pitchFamily="49" charset="0"/>
            </a:endParaRPr>
          </a:p>
          <a:p>
            <a:endParaRPr lang="ru-RU" sz="2000" dirty="0">
              <a:solidFill>
                <a:schemeClr val="tx1"/>
              </a:solidFill>
              <a:latin typeface="Consolas" panose="020B0609020204030204" pitchFamily="49" charset="0"/>
              <a:cs typeface="Consolas" panose="020B0609020204030204" pitchFamily="49" charset="0"/>
            </a:endParaRPr>
          </a:p>
          <a:p>
            <a:pPr marL="285750" indent="-285750">
              <a:buFontTx/>
              <a:buChar char="-"/>
            </a:pPr>
            <a:r>
              <a:rPr lang="en-US" sz="2000" dirty="0" err="1">
                <a:solidFill>
                  <a:schemeClr val="tx1"/>
                </a:solidFill>
                <a:latin typeface="Consolas" panose="020B0609020204030204" pitchFamily="49" charset="0"/>
                <a:cs typeface="Consolas" panose="020B0609020204030204" pitchFamily="49" charset="0"/>
              </a:rPr>
              <a:t>stateIn</a:t>
            </a:r>
            <a:r>
              <a:rPr lang="ru-RU" sz="2000" dirty="0">
                <a:solidFill>
                  <a:schemeClr val="tx1"/>
                </a:solidFill>
                <a:latin typeface="Consolas" panose="020B0609020204030204" pitchFamily="49" charset="0"/>
                <a:cs typeface="Consolas" panose="020B0609020204030204" pitchFamily="49" charset="0"/>
              </a:rPr>
              <a:t> - </a:t>
            </a:r>
            <a:r>
              <a:rPr lang="ru-RU" sz="2000" dirty="0">
                <a:solidFill>
                  <a:schemeClr val="tx1"/>
                </a:solidFill>
                <a:latin typeface="+mn-lt"/>
                <a:cs typeface="Consolas" panose="020B0609020204030204" pitchFamily="49" charset="0"/>
              </a:rPr>
              <a:t>преобразует холодный </a:t>
            </a:r>
            <a:r>
              <a:rPr lang="en-US" sz="2000" dirty="0">
                <a:solidFill>
                  <a:schemeClr val="tx1"/>
                </a:solidFill>
                <a:latin typeface="Consolas" panose="020B0609020204030204" pitchFamily="49" charset="0"/>
                <a:cs typeface="Consolas" panose="020B0609020204030204" pitchFamily="49" charset="0"/>
              </a:rPr>
              <a:t>Flow</a:t>
            </a:r>
            <a:r>
              <a:rPr lang="en-US" sz="2000" dirty="0">
                <a:solidFill>
                  <a:schemeClr val="tx1"/>
                </a:solidFill>
                <a:latin typeface="+mn-lt"/>
                <a:cs typeface="Consolas" panose="020B0609020204030204" pitchFamily="49" charset="0"/>
              </a:rPr>
              <a:t> </a:t>
            </a:r>
            <a:r>
              <a:rPr lang="ru-RU" sz="2000" dirty="0">
                <a:solidFill>
                  <a:schemeClr val="tx1"/>
                </a:solidFill>
                <a:latin typeface="+mn-lt"/>
                <a:cs typeface="Consolas" panose="020B0609020204030204" pitchFamily="49" charset="0"/>
              </a:rPr>
              <a:t>в горячий</a:t>
            </a:r>
            <a:endParaRPr lang="en-GB" sz="2000" dirty="0">
              <a:solidFill>
                <a:schemeClr val="tx1"/>
              </a:solidFill>
              <a:latin typeface="+mn-lt"/>
              <a:cs typeface="Consolas" panose="020B0609020204030204" pitchFamily="49" charset="0"/>
            </a:endParaRPr>
          </a:p>
          <a:p>
            <a:endParaRPr lang="en-GB" sz="2000" dirty="0">
              <a:solidFill>
                <a:schemeClr val="tx1"/>
              </a:solidFill>
              <a:latin typeface="Consolas" panose="020B0609020204030204" pitchFamily="49" charset="0"/>
              <a:cs typeface="Consolas" panose="020B0609020204030204" pitchFamily="49" charset="0"/>
            </a:endParaRPr>
          </a:p>
          <a:p>
            <a:endParaRPr lang="en-US" sz="2000" dirty="0">
              <a:solidFill>
                <a:schemeClr val="tx1"/>
              </a:solidFill>
              <a:latin typeface="Consolas" panose="020B0609020204030204" pitchFamily="49" charset="0"/>
              <a:cs typeface="Consolas" panose="020B0609020204030204" pitchFamily="49" charset="0"/>
            </a:endParaRPr>
          </a:p>
          <a:p>
            <a:endParaRPr lang="en-RU" sz="2000" dirty="0">
              <a:solidFill>
                <a:schemeClr val="tx1"/>
              </a:solidFill>
              <a:latin typeface="Consolas" panose="020B0609020204030204" pitchFamily="49" charset="0"/>
              <a:cs typeface="Consolas" panose="020B0609020204030204" pitchFamily="49" charset="0"/>
            </a:endParaRPr>
          </a:p>
        </p:txBody>
      </p:sp>
      <p:pic>
        <p:nvPicPr>
          <p:cNvPr id="4" name="Picture 3" descr="A screen shot of a computer&#10;&#10;Description automatically generated">
            <a:extLst>
              <a:ext uri="{FF2B5EF4-FFF2-40B4-BE49-F238E27FC236}">
                <a16:creationId xmlns:a16="http://schemas.microsoft.com/office/drawing/2014/main" id="{6FB5031A-9A44-4166-EA4A-58C006975A1F}"/>
              </a:ext>
            </a:extLst>
          </p:cNvPr>
          <p:cNvPicPr>
            <a:picLocks noChangeAspect="1"/>
          </p:cNvPicPr>
          <p:nvPr/>
        </p:nvPicPr>
        <p:blipFill>
          <a:blip r:embed="rId3"/>
          <a:stretch>
            <a:fillRect/>
          </a:stretch>
        </p:blipFill>
        <p:spPr>
          <a:xfrm>
            <a:off x="6476171" y="225253"/>
            <a:ext cx="4269335" cy="900111"/>
          </a:xfrm>
          <a:prstGeom prst="rect">
            <a:avLst/>
          </a:prstGeom>
        </p:spPr>
      </p:pic>
      <p:pic>
        <p:nvPicPr>
          <p:cNvPr id="8" name="Picture 7" descr="A screen shot of a computer program&#10;&#10;Description automatically generated">
            <a:extLst>
              <a:ext uri="{FF2B5EF4-FFF2-40B4-BE49-F238E27FC236}">
                <a16:creationId xmlns:a16="http://schemas.microsoft.com/office/drawing/2014/main" id="{555945F1-A4FA-C6D5-BA16-2B56C08EBB59}"/>
              </a:ext>
            </a:extLst>
          </p:cNvPr>
          <p:cNvPicPr>
            <a:picLocks noChangeAspect="1"/>
          </p:cNvPicPr>
          <p:nvPr/>
        </p:nvPicPr>
        <p:blipFill>
          <a:blip r:embed="rId4"/>
          <a:stretch>
            <a:fillRect/>
          </a:stretch>
        </p:blipFill>
        <p:spPr>
          <a:xfrm>
            <a:off x="6462631" y="1510339"/>
            <a:ext cx="4269335" cy="1461061"/>
          </a:xfrm>
          <a:prstGeom prst="rect">
            <a:avLst/>
          </a:prstGeom>
        </p:spPr>
      </p:pic>
      <p:pic>
        <p:nvPicPr>
          <p:cNvPr id="10" name="Picture 9" descr="A screen shot of a computer program&#10;&#10;Description automatically generated">
            <a:extLst>
              <a:ext uri="{FF2B5EF4-FFF2-40B4-BE49-F238E27FC236}">
                <a16:creationId xmlns:a16="http://schemas.microsoft.com/office/drawing/2014/main" id="{FDF5D938-00BC-EC7D-5E76-B1333C55B3D5}"/>
              </a:ext>
            </a:extLst>
          </p:cNvPr>
          <p:cNvPicPr>
            <a:picLocks noChangeAspect="1"/>
          </p:cNvPicPr>
          <p:nvPr/>
        </p:nvPicPr>
        <p:blipFill>
          <a:blip r:embed="rId5"/>
          <a:stretch>
            <a:fillRect/>
          </a:stretch>
        </p:blipFill>
        <p:spPr>
          <a:xfrm>
            <a:off x="6462631" y="3001079"/>
            <a:ext cx="4867978" cy="3490077"/>
          </a:xfrm>
          <a:prstGeom prst="rect">
            <a:avLst/>
          </a:prstGeom>
        </p:spPr>
      </p:pic>
    </p:spTree>
    <p:extLst>
      <p:ext uri="{BB962C8B-B14F-4D97-AF65-F5344CB8AC3E}">
        <p14:creationId xmlns:p14="http://schemas.microsoft.com/office/powerpoint/2010/main" val="2457986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ru-RU" dirty="0"/>
              <a:t>Переключение потоков</a:t>
            </a:r>
            <a:endParaRPr dirty="0"/>
          </a:p>
        </p:txBody>
      </p:sp>
      <p:sp>
        <p:nvSpPr>
          <p:cNvPr id="2" name="TextBox 1">
            <a:extLst>
              <a:ext uri="{FF2B5EF4-FFF2-40B4-BE49-F238E27FC236}">
                <a16:creationId xmlns:a16="http://schemas.microsoft.com/office/drawing/2014/main" id="{4BDD3126-B2F7-46B1-D28D-43739EEF7BD9}"/>
              </a:ext>
            </a:extLst>
          </p:cNvPr>
          <p:cNvSpPr txBox="1"/>
          <p:nvPr/>
        </p:nvSpPr>
        <p:spPr>
          <a:xfrm>
            <a:off x="735041" y="2359489"/>
            <a:ext cx="4872549" cy="2862322"/>
          </a:xfrm>
          <a:prstGeom prst="rect">
            <a:avLst/>
          </a:prstGeom>
          <a:noFill/>
        </p:spPr>
        <p:txBody>
          <a:bodyPr wrap="square" rtlCol="0">
            <a:spAutoFit/>
          </a:bodyPr>
          <a:lstStyle/>
          <a:p>
            <a:r>
              <a:rPr lang="ru-RU" sz="2000" i="0" dirty="0">
                <a:solidFill>
                  <a:srgbClr val="19191C"/>
                </a:solidFill>
                <a:effectLst/>
                <a:latin typeface="+mn-lt"/>
              </a:rPr>
              <a:t>Промежуточный оператор </a:t>
            </a:r>
            <a:r>
              <a:rPr lang="en-GB" sz="2000" i="0" dirty="0" err="1">
                <a:solidFill>
                  <a:schemeClr val="bg2"/>
                </a:solidFill>
                <a:effectLst/>
                <a:latin typeface="Consolas" panose="020B0609020204030204" pitchFamily="49" charset="0"/>
                <a:cs typeface="Consolas" panose="020B0609020204030204" pitchFamily="49" charset="0"/>
              </a:rPr>
              <a:t>flowOn</a:t>
            </a:r>
            <a:r>
              <a:rPr lang="ru-RU" sz="2000" i="0" dirty="0">
                <a:solidFill>
                  <a:srgbClr val="19191C"/>
                </a:solidFill>
                <a:effectLst/>
                <a:latin typeface="+mn-lt"/>
              </a:rPr>
              <a:t> - позволяет менять контекст </a:t>
            </a:r>
            <a:r>
              <a:rPr lang="ru-RU" sz="2000" dirty="0">
                <a:solidFill>
                  <a:srgbClr val="19191C"/>
                </a:solidFill>
                <a:latin typeface="+mn-lt"/>
              </a:rPr>
              <a:t>исполнения </a:t>
            </a:r>
            <a:r>
              <a:rPr lang="en-US" sz="2000" dirty="0">
                <a:solidFill>
                  <a:srgbClr val="19191C"/>
                </a:solidFill>
                <a:latin typeface="+mn-lt"/>
              </a:rPr>
              <a:t>flow.</a:t>
            </a:r>
          </a:p>
          <a:p>
            <a:endParaRPr lang="ru-RU" sz="2000" i="0" dirty="0">
              <a:solidFill>
                <a:srgbClr val="19191C"/>
              </a:solidFill>
              <a:effectLst/>
              <a:latin typeface="+mn-lt"/>
            </a:endParaRPr>
          </a:p>
          <a:p>
            <a:endParaRPr lang="en-US" sz="2000" i="0" dirty="0">
              <a:solidFill>
                <a:srgbClr val="19191C"/>
              </a:solidFill>
              <a:effectLst/>
              <a:latin typeface="+mn-lt"/>
            </a:endParaRPr>
          </a:p>
          <a:p>
            <a:r>
              <a:rPr lang="ru-RU" sz="2000" i="0" dirty="0">
                <a:solidFill>
                  <a:srgbClr val="19191C"/>
                </a:solidFill>
                <a:effectLst/>
                <a:latin typeface="+mn-lt"/>
              </a:rPr>
              <a:t>Контекст меняется для </a:t>
            </a:r>
            <a:r>
              <a:rPr lang="en-US" sz="2000" i="0" dirty="0">
                <a:solidFill>
                  <a:schemeClr val="bg2"/>
                </a:solidFill>
                <a:effectLst/>
                <a:latin typeface="+mn-lt"/>
              </a:rPr>
              <a:t>upstream-</a:t>
            </a:r>
            <a:r>
              <a:rPr lang="ru-RU" sz="2000" i="0" dirty="0">
                <a:solidFill>
                  <a:srgbClr val="19191C"/>
                </a:solidFill>
                <a:effectLst/>
                <a:latin typeface="+mn-lt"/>
              </a:rPr>
              <a:t>операций - которые располагаются «выше» </a:t>
            </a:r>
            <a:r>
              <a:rPr lang="en-US" sz="2000" i="0" dirty="0" err="1">
                <a:solidFill>
                  <a:srgbClr val="19191C"/>
                </a:solidFill>
                <a:effectLst/>
                <a:latin typeface="Consolas" panose="020B0609020204030204" pitchFamily="49" charset="0"/>
                <a:cs typeface="Consolas" panose="020B0609020204030204" pitchFamily="49" charset="0"/>
              </a:rPr>
              <a:t>flowOn</a:t>
            </a:r>
            <a:r>
              <a:rPr lang="en-US" sz="2000" i="0" dirty="0">
                <a:solidFill>
                  <a:srgbClr val="19191C"/>
                </a:solidFill>
                <a:effectLst/>
                <a:latin typeface="+mn-lt"/>
              </a:rPr>
              <a:t>.</a:t>
            </a:r>
            <a:endParaRPr lang="en-GB" sz="2000" i="0" dirty="0">
              <a:solidFill>
                <a:srgbClr val="19191C"/>
              </a:solidFill>
              <a:effectLst/>
              <a:latin typeface="+mn-lt"/>
            </a:endParaRPr>
          </a:p>
          <a:p>
            <a:endParaRPr lang="en-GB" sz="2000" dirty="0">
              <a:latin typeface="+mn-lt"/>
            </a:endParaRPr>
          </a:p>
        </p:txBody>
      </p:sp>
      <p:pic>
        <p:nvPicPr>
          <p:cNvPr id="9218" name="Picture 2">
            <a:extLst>
              <a:ext uri="{FF2B5EF4-FFF2-40B4-BE49-F238E27FC236}">
                <a16:creationId xmlns:a16="http://schemas.microsoft.com/office/drawing/2014/main" id="{C9D10B97-BEB3-0781-453C-DD3E05195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4409" y="1599022"/>
            <a:ext cx="4872549" cy="3745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473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ru-RU" dirty="0"/>
              <a:t>Работа с несколькими </a:t>
            </a:r>
            <a:r>
              <a:rPr lang="en-US" dirty="0"/>
              <a:t>flow</a:t>
            </a:r>
            <a:endParaRPr dirty="0"/>
          </a:p>
        </p:txBody>
      </p:sp>
      <p:sp>
        <p:nvSpPr>
          <p:cNvPr id="2" name="TextBox 1">
            <a:extLst>
              <a:ext uri="{FF2B5EF4-FFF2-40B4-BE49-F238E27FC236}">
                <a16:creationId xmlns:a16="http://schemas.microsoft.com/office/drawing/2014/main" id="{4BDD3126-B2F7-46B1-D28D-43739EEF7BD9}"/>
              </a:ext>
            </a:extLst>
          </p:cNvPr>
          <p:cNvSpPr txBox="1"/>
          <p:nvPr/>
        </p:nvSpPr>
        <p:spPr>
          <a:xfrm>
            <a:off x="848139" y="2060880"/>
            <a:ext cx="6217679" cy="2554545"/>
          </a:xfrm>
          <a:prstGeom prst="rect">
            <a:avLst/>
          </a:prstGeom>
          <a:noFill/>
        </p:spPr>
        <p:txBody>
          <a:bodyPr wrap="square" rtlCol="0">
            <a:spAutoFit/>
          </a:bodyPr>
          <a:lstStyle/>
          <a:p>
            <a:endParaRPr lang="ru-RU" sz="2000" dirty="0"/>
          </a:p>
          <a:p>
            <a:r>
              <a:rPr lang="en-GB" sz="2000" dirty="0">
                <a:solidFill>
                  <a:schemeClr val="bg2"/>
                </a:solidFill>
                <a:latin typeface="Consolas" panose="020B0609020204030204" pitchFamily="49" charset="0"/>
                <a:cs typeface="Consolas" panose="020B0609020204030204" pitchFamily="49" charset="0"/>
              </a:rPr>
              <a:t>combine</a:t>
            </a:r>
            <a:r>
              <a:rPr lang="en-GB" sz="2000" dirty="0"/>
              <a:t> -  </a:t>
            </a:r>
            <a:r>
              <a:rPr lang="ru-RU" sz="2000" dirty="0"/>
              <a:t>последние значения каждого из </a:t>
            </a:r>
            <a:r>
              <a:rPr lang="en-US" sz="2000" dirty="0"/>
              <a:t>flow </a:t>
            </a:r>
            <a:r>
              <a:rPr lang="ru-RU" sz="2000" dirty="0"/>
              <a:t>при появлении нового значения в любом из них</a:t>
            </a:r>
            <a:endParaRPr lang="en-GB" sz="2000" dirty="0"/>
          </a:p>
          <a:p>
            <a:endParaRPr lang="ru-RU" sz="2000" dirty="0"/>
          </a:p>
          <a:p>
            <a:r>
              <a:rPr lang="en-GB" sz="2000" dirty="0">
                <a:solidFill>
                  <a:schemeClr val="bg2"/>
                </a:solidFill>
                <a:latin typeface="Consolas" panose="020B0609020204030204" pitchFamily="49" charset="0"/>
                <a:cs typeface="Consolas" panose="020B0609020204030204" pitchFamily="49" charset="0"/>
              </a:rPr>
              <a:t>zip</a:t>
            </a:r>
            <a:r>
              <a:rPr lang="ru-RU" sz="2000" dirty="0"/>
              <a:t> - ждёт «пары» новых значений из каждого </a:t>
            </a:r>
            <a:r>
              <a:rPr lang="en-US" sz="2000" dirty="0"/>
              <a:t>flow</a:t>
            </a:r>
            <a:endParaRPr lang="en-GB" sz="2000" dirty="0"/>
          </a:p>
          <a:p>
            <a:endParaRPr lang="en-GB" sz="2000" dirty="0"/>
          </a:p>
          <a:p>
            <a:r>
              <a:rPr lang="en-GB" sz="2000" dirty="0">
                <a:solidFill>
                  <a:schemeClr val="bg2"/>
                </a:solidFill>
                <a:latin typeface="Consolas" panose="020B0609020204030204" pitchFamily="49" charset="0"/>
                <a:cs typeface="Consolas" panose="020B0609020204030204" pitchFamily="49" charset="0"/>
              </a:rPr>
              <a:t>merge</a:t>
            </a:r>
            <a:r>
              <a:rPr lang="en-GB" sz="2000" dirty="0"/>
              <a:t> -</a:t>
            </a:r>
            <a:r>
              <a:rPr lang="ru-RU" sz="2000" dirty="0"/>
              <a:t> последовательно отдаёт новые значения каждого из </a:t>
            </a:r>
            <a:r>
              <a:rPr lang="en-US" sz="2000" dirty="0"/>
              <a:t>flow</a:t>
            </a:r>
            <a:endParaRPr lang="en-RU" sz="2000" dirty="0"/>
          </a:p>
        </p:txBody>
      </p:sp>
      <p:pic>
        <p:nvPicPr>
          <p:cNvPr id="15362" name="Picture 2">
            <a:extLst>
              <a:ext uri="{FF2B5EF4-FFF2-40B4-BE49-F238E27FC236}">
                <a16:creationId xmlns:a16="http://schemas.microsoft.com/office/drawing/2014/main" id="{CDFC004A-D6E5-5C11-A5AF-BF200B196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4562" y="4752492"/>
            <a:ext cx="3705038" cy="1672574"/>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7762886D-07B8-0C05-7F10-F5AC7303B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4562" y="2570399"/>
            <a:ext cx="3510622" cy="1672574"/>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76F35C9A-56A3-1824-797D-51DD65F290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4562" y="571500"/>
            <a:ext cx="3441166" cy="1489380"/>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65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ru-RU" dirty="0"/>
              <a:t>Работа с несколькими </a:t>
            </a:r>
            <a:r>
              <a:rPr lang="en-US" dirty="0"/>
              <a:t>flow</a:t>
            </a:r>
            <a:endParaRPr dirty="0"/>
          </a:p>
        </p:txBody>
      </p:sp>
      <p:sp>
        <p:nvSpPr>
          <p:cNvPr id="2" name="TextBox 1">
            <a:extLst>
              <a:ext uri="{FF2B5EF4-FFF2-40B4-BE49-F238E27FC236}">
                <a16:creationId xmlns:a16="http://schemas.microsoft.com/office/drawing/2014/main" id="{4BDD3126-B2F7-46B1-D28D-43739EEF7BD9}"/>
              </a:ext>
            </a:extLst>
          </p:cNvPr>
          <p:cNvSpPr txBox="1"/>
          <p:nvPr/>
        </p:nvSpPr>
        <p:spPr>
          <a:xfrm>
            <a:off x="677333" y="1547194"/>
            <a:ext cx="6277649" cy="3970318"/>
          </a:xfrm>
          <a:prstGeom prst="rect">
            <a:avLst/>
          </a:prstGeom>
          <a:noFill/>
        </p:spPr>
        <p:txBody>
          <a:bodyPr wrap="square" rtlCol="0">
            <a:spAutoFit/>
          </a:bodyPr>
          <a:lstStyle/>
          <a:p>
            <a:endParaRPr lang="ru-RU" sz="1800" dirty="0"/>
          </a:p>
          <a:p>
            <a:pPr marL="342900" indent="-342900">
              <a:buAutoNum type="arabicPeriod"/>
            </a:pPr>
            <a:endParaRPr lang="ru-RU" sz="1800" dirty="0"/>
          </a:p>
          <a:p>
            <a:r>
              <a:rPr lang="en-GB" sz="1800" dirty="0" err="1">
                <a:solidFill>
                  <a:schemeClr val="bg2"/>
                </a:solidFill>
                <a:latin typeface="Consolas" panose="020B0609020204030204" pitchFamily="49" charset="0"/>
                <a:cs typeface="Consolas" panose="020B0609020204030204" pitchFamily="49" charset="0"/>
              </a:rPr>
              <a:t>flatMapConcat</a:t>
            </a:r>
            <a:r>
              <a:rPr lang="en-GB" sz="1800" dirty="0"/>
              <a:t> - </a:t>
            </a:r>
            <a:r>
              <a:rPr lang="ru-RU" sz="1800" dirty="0"/>
              <a:t>преобразует каждое значение в новый</a:t>
            </a:r>
            <a:r>
              <a:rPr lang="en-US" sz="1800" dirty="0"/>
              <a:t> flow. </a:t>
            </a:r>
            <a:r>
              <a:rPr lang="ru-RU" sz="1800" dirty="0"/>
              <a:t>Подписчикам отправляет элементы, созданные новыми </a:t>
            </a:r>
            <a:r>
              <a:rPr lang="en-US" sz="1800" dirty="0"/>
              <a:t>flow.</a:t>
            </a:r>
            <a:endParaRPr lang="en-GB" sz="1800" dirty="0"/>
          </a:p>
          <a:p>
            <a:endParaRPr lang="ru-RU" sz="1800" dirty="0"/>
          </a:p>
          <a:p>
            <a:pPr marL="342900" indent="-342900">
              <a:buAutoNum type="arabicPeriod"/>
            </a:pPr>
            <a:endParaRPr lang="ru-RU" sz="1800" dirty="0"/>
          </a:p>
          <a:p>
            <a:r>
              <a:rPr lang="en-GB" sz="1800" dirty="0" err="1">
                <a:solidFill>
                  <a:schemeClr val="bg2"/>
                </a:solidFill>
                <a:latin typeface="Consolas" panose="020B0609020204030204" pitchFamily="49" charset="0"/>
                <a:cs typeface="Consolas" panose="020B0609020204030204" pitchFamily="49" charset="0"/>
              </a:rPr>
              <a:t>flatMapMerge</a:t>
            </a:r>
            <a:r>
              <a:rPr lang="en-GB" sz="1800" dirty="0"/>
              <a:t> - </a:t>
            </a:r>
            <a:r>
              <a:rPr lang="ru-RU" sz="1800" dirty="0"/>
              <a:t>аналогичен </a:t>
            </a:r>
            <a:r>
              <a:rPr lang="en-GB" sz="1800" dirty="0" err="1">
                <a:latin typeface="Consolas" panose="020B0609020204030204" pitchFamily="49" charset="0"/>
                <a:cs typeface="Consolas" panose="020B0609020204030204" pitchFamily="49" charset="0"/>
              </a:rPr>
              <a:t>flatMapConcat</a:t>
            </a:r>
            <a:r>
              <a:rPr lang="en-GB" sz="1800" dirty="0"/>
              <a:t>, </a:t>
            </a:r>
            <a:r>
              <a:rPr lang="ru-RU" sz="1800" dirty="0"/>
              <a:t>но значения новых </a:t>
            </a:r>
            <a:r>
              <a:rPr lang="en-US" sz="1800" dirty="0"/>
              <a:t>flow </a:t>
            </a:r>
            <a:r>
              <a:rPr lang="ru-RU" sz="1800" dirty="0"/>
              <a:t>генерируются конкурентно - может меняться порядок элементов.</a:t>
            </a:r>
          </a:p>
          <a:p>
            <a:pPr marL="342900" indent="-342900">
              <a:buAutoNum type="arabicPeriod"/>
            </a:pPr>
            <a:endParaRPr lang="ru-RU" sz="1800" dirty="0"/>
          </a:p>
          <a:p>
            <a:r>
              <a:rPr lang="en-GB" sz="1800" dirty="0" err="1">
                <a:solidFill>
                  <a:schemeClr val="bg2"/>
                </a:solidFill>
                <a:latin typeface="Consolas" panose="020B0609020204030204" pitchFamily="49" charset="0"/>
                <a:cs typeface="Consolas" panose="020B0609020204030204" pitchFamily="49" charset="0"/>
              </a:rPr>
              <a:t>flatMapLatest</a:t>
            </a:r>
            <a:r>
              <a:rPr lang="ru-RU" sz="1800" dirty="0"/>
              <a:t> - создаёт новый </a:t>
            </a:r>
            <a:r>
              <a:rPr lang="en-US" sz="1800" dirty="0"/>
              <a:t>flow</a:t>
            </a:r>
            <a:r>
              <a:rPr lang="ru-RU" sz="1800" dirty="0"/>
              <a:t>, но при появлении нового элемента прерывает обработку предыдущего. Подписчики всегда работают с последним элементов.</a:t>
            </a:r>
            <a:endParaRPr lang="en-GB" sz="1800" dirty="0"/>
          </a:p>
        </p:txBody>
      </p:sp>
      <p:pic>
        <p:nvPicPr>
          <p:cNvPr id="16386" name="Picture 2">
            <a:extLst>
              <a:ext uri="{FF2B5EF4-FFF2-40B4-BE49-F238E27FC236}">
                <a16:creationId xmlns:a16="http://schemas.microsoft.com/office/drawing/2014/main" id="{3DEF8F68-940C-3699-FB21-8340EB3D3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313" y="3802856"/>
            <a:ext cx="4230443" cy="218462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10197D41-B905-D978-2C99-221A9CA981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313" y="870517"/>
            <a:ext cx="4230443" cy="218462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795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ru-RU" dirty="0"/>
              <a:t>Оптимизации: перестановки</a:t>
            </a:r>
            <a:endParaRPr dirty="0"/>
          </a:p>
        </p:txBody>
      </p:sp>
      <p:grpSp>
        <p:nvGrpSpPr>
          <p:cNvPr id="2" name="Google Shape;1248;p78">
            <a:extLst>
              <a:ext uri="{FF2B5EF4-FFF2-40B4-BE49-F238E27FC236}">
                <a16:creationId xmlns:a16="http://schemas.microsoft.com/office/drawing/2014/main" id="{1382AB99-3CD3-1647-F647-497E5F715587}"/>
              </a:ext>
            </a:extLst>
          </p:cNvPr>
          <p:cNvGrpSpPr/>
          <p:nvPr/>
        </p:nvGrpSpPr>
        <p:grpSpPr>
          <a:xfrm>
            <a:off x="1060106" y="1909223"/>
            <a:ext cx="9237772" cy="4825353"/>
            <a:chOff x="1029589" y="1811106"/>
            <a:chExt cx="8535276" cy="4458406"/>
          </a:xfrm>
        </p:grpSpPr>
        <p:sp>
          <p:nvSpPr>
            <p:cNvPr id="3" name="Google Shape;1249;p78">
              <a:extLst>
                <a:ext uri="{FF2B5EF4-FFF2-40B4-BE49-F238E27FC236}">
                  <a16:creationId xmlns:a16="http://schemas.microsoft.com/office/drawing/2014/main" id="{3403B7FB-C1E0-9811-C653-13409349CB66}"/>
                </a:ext>
              </a:extLst>
            </p:cNvPr>
            <p:cNvSpPr txBox="1"/>
            <p:nvPr/>
          </p:nvSpPr>
          <p:spPr>
            <a:xfrm>
              <a:off x="1041470" y="3048293"/>
              <a:ext cx="3195673" cy="710726"/>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sp>
          <p:nvSpPr>
            <p:cNvPr id="4" name="Google Shape;1250;p78">
              <a:extLst>
                <a:ext uri="{FF2B5EF4-FFF2-40B4-BE49-F238E27FC236}">
                  <a16:creationId xmlns:a16="http://schemas.microsoft.com/office/drawing/2014/main" id="{F40805D5-CB13-926A-4F8E-715884DB8D88}"/>
                </a:ext>
              </a:extLst>
            </p:cNvPr>
            <p:cNvSpPr txBox="1"/>
            <p:nvPr/>
          </p:nvSpPr>
          <p:spPr>
            <a:xfrm>
              <a:off x="1029589" y="4248340"/>
              <a:ext cx="3853627" cy="2021172"/>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sp>
          <p:nvSpPr>
            <p:cNvPr id="5" name="Google Shape;1251;p78">
              <a:extLst>
                <a:ext uri="{FF2B5EF4-FFF2-40B4-BE49-F238E27FC236}">
                  <a16:creationId xmlns:a16="http://schemas.microsoft.com/office/drawing/2014/main" id="{5CDEC615-4ED8-0D65-B8BB-04C4B7C3A68D}"/>
                </a:ext>
              </a:extLst>
            </p:cNvPr>
            <p:cNvSpPr txBox="1"/>
            <p:nvPr/>
          </p:nvSpPr>
          <p:spPr>
            <a:xfrm>
              <a:off x="6322079" y="1811106"/>
              <a:ext cx="3242786" cy="1976628"/>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grpSp>
      <p:sp>
        <p:nvSpPr>
          <p:cNvPr id="7" name="TextBox 6">
            <a:extLst>
              <a:ext uri="{FF2B5EF4-FFF2-40B4-BE49-F238E27FC236}">
                <a16:creationId xmlns:a16="http://schemas.microsoft.com/office/drawing/2014/main" id="{AD2B3E52-3CE6-7D62-0581-F2699C68A90E}"/>
              </a:ext>
            </a:extLst>
          </p:cNvPr>
          <p:cNvSpPr txBox="1"/>
          <p:nvPr/>
        </p:nvSpPr>
        <p:spPr>
          <a:xfrm>
            <a:off x="677333" y="1747606"/>
            <a:ext cx="8882436" cy="4247317"/>
          </a:xfrm>
          <a:prstGeom prst="rect">
            <a:avLst/>
          </a:prstGeom>
          <a:noFill/>
        </p:spPr>
        <p:txBody>
          <a:bodyPr wrap="square" rtlCol="0" anchor="ctr">
            <a:spAutoFit/>
          </a:bodyPr>
          <a:lstStyle/>
          <a:p>
            <a:r>
              <a:rPr lang="ru-RU" sz="1800" dirty="0">
                <a:latin typeface="+mn-lt"/>
              </a:rPr>
              <a:t>Перестановки машинных инструкций:</a:t>
            </a:r>
          </a:p>
          <a:p>
            <a:pPr marL="285750" indent="-285750">
              <a:buFont typeface="Arial" panose="020B0604020202020204" pitchFamily="34" charset="0"/>
              <a:buChar char="•"/>
            </a:pPr>
            <a:r>
              <a:rPr lang="ru-RU" sz="1800" dirty="0">
                <a:latin typeface="+mn-lt"/>
              </a:rPr>
              <a:t>начать чтение раньше, чем по коду, потому что пока больше нечем заняться</a:t>
            </a:r>
            <a:endParaRPr lang="en-US" sz="1800" dirty="0">
              <a:latin typeface="+mn-lt"/>
            </a:endParaRPr>
          </a:p>
          <a:p>
            <a:pPr marL="285750" indent="-285750">
              <a:buFont typeface="Arial" panose="020B0604020202020204" pitchFamily="34" charset="0"/>
              <a:buChar char="•"/>
            </a:pPr>
            <a:r>
              <a:rPr lang="en-US" sz="1800" dirty="0">
                <a:latin typeface="+mn-lt"/>
              </a:rPr>
              <a:t>branch prediction</a:t>
            </a:r>
            <a:r>
              <a:rPr lang="ru-RU" sz="1800" dirty="0">
                <a:latin typeface="+mn-lt"/>
              </a:rPr>
              <a:t> + </a:t>
            </a:r>
            <a:r>
              <a:rPr lang="en-US" sz="1800" dirty="0">
                <a:latin typeface="+mn-lt"/>
              </a:rPr>
              <a:t>speculation -</a:t>
            </a:r>
            <a:r>
              <a:rPr lang="ru-RU" sz="1800" dirty="0">
                <a:latin typeface="+mn-lt"/>
              </a:rPr>
              <a:t> начать исполнение по одной из ветвей </a:t>
            </a:r>
            <a:r>
              <a:rPr lang="en-US" sz="1800" dirty="0">
                <a:latin typeface="+mn-lt"/>
              </a:rPr>
              <a:t>if/else </a:t>
            </a:r>
            <a:r>
              <a:rPr lang="ru-RU" sz="1800" dirty="0">
                <a:latin typeface="+mn-lt"/>
              </a:rPr>
              <a:t>до вычисления всех условий, по которому будет выбираться ветвь</a:t>
            </a:r>
            <a:endParaRPr lang="en-US" sz="1800" dirty="0">
              <a:latin typeface="+mn-lt"/>
            </a:endParaRPr>
          </a:p>
          <a:p>
            <a:pPr marL="285750" indent="-285750">
              <a:buFont typeface="Arial" panose="020B0604020202020204" pitchFamily="34" charset="0"/>
              <a:buChar char="•"/>
            </a:pPr>
            <a:r>
              <a:rPr lang="en-US" sz="1800" dirty="0">
                <a:latin typeface="+mn-lt"/>
              </a:rPr>
              <a:t>…</a:t>
            </a:r>
          </a:p>
          <a:p>
            <a:endParaRPr lang="en-US" sz="1800" dirty="0">
              <a:latin typeface="+mn-lt"/>
            </a:endParaRPr>
          </a:p>
          <a:p>
            <a:endParaRPr lang="en-US" sz="1800" dirty="0">
              <a:latin typeface="+mn-lt"/>
            </a:endParaRPr>
          </a:p>
          <a:p>
            <a:r>
              <a:rPr lang="ru-RU" sz="1800" dirty="0">
                <a:latin typeface="+mn-lt"/>
              </a:rPr>
              <a:t>Перестановки компилятора </a:t>
            </a:r>
            <a:r>
              <a:rPr lang="ru-RU" sz="1800" dirty="0" err="1">
                <a:latin typeface="+mn-lt"/>
              </a:rPr>
              <a:t>байткода</a:t>
            </a:r>
            <a:r>
              <a:rPr lang="en-US" sz="1800" dirty="0">
                <a:latin typeface="+mn-lt"/>
              </a:rPr>
              <a:t>:</a:t>
            </a:r>
            <a:endParaRPr lang="ru-RU" sz="1800" dirty="0">
              <a:latin typeface="+mn-lt"/>
            </a:endParaRPr>
          </a:p>
          <a:p>
            <a:pPr marL="285750" indent="-285750">
              <a:buFont typeface="Arial" panose="020B0604020202020204" pitchFamily="34" charset="0"/>
              <a:buChar char="•"/>
            </a:pPr>
            <a:r>
              <a:rPr lang="ru-RU" sz="1800" dirty="0">
                <a:latin typeface="+mn-lt"/>
              </a:rPr>
              <a:t>удаление промежуточных записей, если между ними не было чтения</a:t>
            </a:r>
          </a:p>
          <a:p>
            <a:pPr marL="285750" indent="-285750">
              <a:buFont typeface="Arial" panose="020B0604020202020204" pitchFamily="34" charset="0"/>
              <a:buChar char="•"/>
            </a:pPr>
            <a:r>
              <a:rPr lang="ru-RU" sz="1800" dirty="0">
                <a:latin typeface="+mn-lt"/>
              </a:rPr>
              <a:t>вынос вычислений за пределы цикла, если они не связаны с вычислениями в цикле</a:t>
            </a:r>
            <a:endParaRPr lang="en-US" sz="1800" dirty="0">
              <a:latin typeface="+mn-lt"/>
            </a:endParaRPr>
          </a:p>
          <a:p>
            <a:pPr marL="285750" indent="-285750">
              <a:buFont typeface="Arial" panose="020B0604020202020204" pitchFamily="34" charset="0"/>
              <a:buChar char="•"/>
            </a:pPr>
            <a:r>
              <a:rPr lang="ru-RU" sz="1800" dirty="0">
                <a:latin typeface="+mn-lt"/>
              </a:rPr>
              <a:t>перемещение инструкций под синхронизацией, чтобы их можно было использовать с одним </a:t>
            </a:r>
            <a:r>
              <a:rPr lang="ru-RU" sz="1800" dirty="0" err="1">
                <a:latin typeface="+mn-lt"/>
              </a:rPr>
              <a:t>локом</a:t>
            </a:r>
            <a:endParaRPr lang="ru-RU" sz="1800" dirty="0">
              <a:latin typeface="+mn-lt"/>
            </a:endParaRPr>
          </a:p>
          <a:p>
            <a:pPr marL="285750" indent="-285750" algn="l">
              <a:buFont typeface="Arial" panose="020B0604020202020204" pitchFamily="34" charset="0"/>
              <a:buChar char="•"/>
            </a:pPr>
            <a:r>
              <a:rPr lang="ru-RU" sz="1800" b="0" i="0" dirty="0">
                <a:solidFill>
                  <a:srgbClr val="333333"/>
                </a:solidFill>
                <a:effectLst/>
                <a:latin typeface="+mn-lt"/>
              </a:rPr>
              <a:t>…</a:t>
            </a:r>
          </a:p>
          <a:p>
            <a:pPr marL="285750" indent="-285750">
              <a:buFontTx/>
              <a:buChar char="-"/>
            </a:pPr>
            <a:endParaRPr lang="en-RU" sz="1800" dirty="0">
              <a:latin typeface="+mn-lt"/>
            </a:endParaRPr>
          </a:p>
        </p:txBody>
      </p:sp>
    </p:spTree>
    <p:extLst>
      <p:ext uri="{BB962C8B-B14F-4D97-AF65-F5344CB8AC3E}">
        <p14:creationId xmlns:p14="http://schemas.microsoft.com/office/powerpoint/2010/main" val="441756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ru-RU" dirty="0"/>
              <a:t>Обработка ошибок</a:t>
            </a:r>
            <a:endParaRPr dirty="0"/>
          </a:p>
        </p:txBody>
      </p:sp>
      <p:sp>
        <p:nvSpPr>
          <p:cNvPr id="2" name="TextBox 1">
            <a:extLst>
              <a:ext uri="{FF2B5EF4-FFF2-40B4-BE49-F238E27FC236}">
                <a16:creationId xmlns:a16="http://schemas.microsoft.com/office/drawing/2014/main" id="{4BDD3126-B2F7-46B1-D28D-43739EEF7BD9}"/>
              </a:ext>
            </a:extLst>
          </p:cNvPr>
          <p:cNvSpPr txBox="1"/>
          <p:nvPr/>
        </p:nvSpPr>
        <p:spPr>
          <a:xfrm>
            <a:off x="861392" y="2040835"/>
            <a:ext cx="5963952" cy="2554545"/>
          </a:xfrm>
          <a:prstGeom prst="rect">
            <a:avLst/>
          </a:prstGeom>
          <a:noFill/>
        </p:spPr>
        <p:txBody>
          <a:bodyPr wrap="square" rtlCol="0">
            <a:spAutoFit/>
          </a:bodyPr>
          <a:lstStyle/>
          <a:p>
            <a:endParaRPr lang="ru-RU" sz="2000" dirty="0"/>
          </a:p>
          <a:p>
            <a:r>
              <a:rPr lang="ru-RU" sz="2000" dirty="0"/>
              <a:t>Как можно:</a:t>
            </a:r>
          </a:p>
          <a:p>
            <a:endParaRPr lang="ru-RU" sz="2000" dirty="0"/>
          </a:p>
          <a:p>
            <a:pPr marL="285750" indent="-285750">
              <a:buFontTx/>
              <a:buChar char="-"/>
            </a:pPr>
            <a:r>
              <a:rPr lang="ru-RU" sz="2000" dirty="0"/>
              <a:t>использовать </a:t>
            </a:r>
            <a:r>
              <a:rPr lang="en-US" sz="2000" dirty="0"/>
              <a:t>try-catch </a:t>
            </a:r>
            <a:r>
              <a:rPr lang="ru-RU" sz="2000" dirty="0"/>
              <a:t>при </a:t>
            </a:r>
            <a:r>
              <a:rPr lang="en-US" sz="2000" dirty="0">
                <a:latin typeface="Consolas" panose="020B0609020204030204" pitchFamily="49" charset="0"/>
                <a:cs typeface="Consolas" panose="020B0609020204030204" pitchFamily="49" charset="0"/>
              </a:rPr>
              <a:t>collect</a:t>
            </a:r>
          </a:p>
          <a:p>
            <a:pPr marL="285750" indent="-285750">
              <a:buFontTx/>
              <a:buChar char="-"/>
            </a:pPr>
            <a:r>
              <a:rPr lang="ru-RU" sz="2000" dirty="0"/>
              <a:t>использовать оператор </a:t>
            </a:r>
            <a:r>
              <a:rPr lang="en-GB" sz="2000" dirty="0">
                <a:latin typeface="Consolas" panose="020B0609020204030204" pitchFamily="49" charset="0"/>
                <a:cs typeface="Consolas" panose="020B0609020204030204" pitchFamily="49" charset="0"/>
              </a:rPr>
              <a:t>catch</a:t>
            </a:r>
            <a:r>
              <a:rPr lang="ru-RU" sz="2000" dirty="0"/>
              <a:t> - захватит только исключения, выброшенные в </a:t>
            </a:r>
            <a:r>
              <a:rPr lang="en-US" sz="2000" dirty="0"/>
              <a:t>upstream-</a:t>
            </a:r>
            <a:r>
              <a:rPr lang="ru-RU" sz="2000" dirty="0"/>
              <a:t>операциях</a:t>
            </a:r>
          </a:p>
          <a:p>
            <a:pPr marL="285750" indent="-285750">
              <a:buFontTx/>
              <a:buChar char="-"/>
            </a:pPr>
            <a:endParaRPr lang="en-RU" sz="2000" dirty="0"/>
          </a:p>
        </p:txBody>
      </p:sp>
      <p:pic>
        <p:nvPicPr>
          <p:cNvPr id="4" name="Picture 3" descr="A screenshot of a computer code&#10;&#10;Description automatically generated">
            <a:extLst>
              <a:ext uri="{FF2B5EF4-FFF2-40B4-BE49-F238E27FC236}">
                <a16:creationId xmlns:a16="http://schemas.microsoft.com/office/drawing/2014/main" id="{D991B289-60FF-6983-E92B-C14137F950A8}"/>
              </a:ext>
            </a:extLst>
          </p:cNvPr>
          <p:cNvPicPr>
            <a:picLocks noChangeAspect="1"/>
          </p:cNvPicPr>
          <p:nvPr/>
        </p:nvPicPr>
        <p:blipFill>
          <a:blip r:embed="rId3"/>
          <a:stretch>
            <a:fillRect/>
          </a:stretch>
        </p:blipFill>
        <p:spPr>
          <a:xfrm>
            <a:off x="7040335" y="1032329"/>
            <a:ext cx="4248150" cy="2427514"/>
          </a:xfrm>
          <a:prstGeom prst="rect">
            <a:avLst/>
          </a:prstGeom>
          <a:ln>
            <a:solidFill>
              <a:schemeClr val="bg2"/>
            </a:solidFill>
          </a:ln>
        </p:spPr>
      </p:pic>
      <p:pic>
        <p:nvPicPr>
          <p:cNvPr id="6" name="Picture 5" descr="A screenshot of a computer code&#10;&#10;Description automatically generated">
            <a:extLst>
              <a:ext uri="{FF2B5EF4-FFF2-40B4-BE49-F238E27FC236}">
                <a16:creationId xmlns:a16="http://schemas.microsoft.com/office/drawing/2014/main" id="{6694E1ED-C05E-0B77-8F8A-BDD1CF52B155}"/>
              </a:ext>
            </a:extLst>
          </p:cNvPr>
          <p:cNvPicPr>
            <a:picLocks noChangeAspect="1"/>
          </p:cNvPicPr>
          <p:nvPr/>
        </p:nvPicPr>
        <p:blipFill>
          <a:blip r:embed="rId4"/>
          <a:stretch>
            <a:fillRect/>
          </a:stretch>
        </p:blipFill>
        <p:spPr>
          <a:xfrm>
            <a:off x="6515100" y="4106689"/>
            <a:ext cx="5298620" cy="1718982"/>
          </a:xfrm>
          <a:prstGeom prst="rect">
            <a:avLst/>
          </a:prstGeom>
          <a:ln>
            <a:solidFill>
              <a:schemeClr val="bg2"/>
            </a:solidFill>
          </a:ln>
        </p:spPr>
      </p:pic>
    </p:spTree>
    <p:extLst>
      <p:ext uri="{BB962C8B-B14F-4D97-AF65-F5344CB8AC3E}">
        <p14:creationId xmlns:p14="http://schemas.microsoft.com/office/powerpoint/2010/main" val="2769737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00"/>
          <p:cNvSpPr txBox="1">
            <a:spLocks noGrp="1"/>
          </p:cNvSpPr>
          <p:nvPr>
            <p:ph type="title"/>
          </p:nvPr>
        </p:nvSpPr>
        <p:spPr>
          <a:xfrm>
            <a:off x="620713" y="583317"/>
            <a:ext cx="5475300" cy="1828500"/>
          </a:xfrm>
          <a:prstGeom prst="rect">
            <a:avLst/>
          </a:prstGeom>
        </p:spPr>
        <p:txBody>
          <a:bodyPr spcFirstLastPara="1" wrap="square" lIns="0" tIns="0" rIns="0" bIns="0" anchor="b" anchorCtr="0">
            <a:spAutoFit/>
          </a:bodyPr>
          <a:lstStyle/>
          <a:p>
            <a:pPr marL="0" lvl="0" indent="0" algn="l" rtl="0">
              <a:spcBef>
                <a:spcPts val="0"/>
              </a:spcBef>
              <a:spcAft>
                <a:spcPts val="0"/>
              </a:spcAft>
              <a:buNone/>
            </a:pPr>
            <a:r>
              <a:rPr lang="ru-RU"/>
              <a:t>Спасибо за внимание!</a:t>
            </a:r>
            <a:endParaRPr/>
          </a:p>
        </p:txBody>
      </p:sp>
    </p:spTree>
    <p:extLst>
      <p:ext uri="{BB962C8B-B14F-4D97-AF65-F5344CB8AC3E}">
        <p14:creationId xmlns:p14="http://schemas.microsoft.com/office/powerpoint/2010/main" val="22098335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ru-RU" dirty="0"/>
              <a:t>Полезные ссылки</a:t>
            </a:r>
            <a:endParaRPr dirty="0"/>
          </a:p>
        </p:txBody>
      </p:sp>
      <p:sp>
        <p:nvSpPr>
          <p:cNvPr id="3" name="TextBox 2">
            <a:extLst>
              <a:ext uri="{FF2B5EF4-FFF2-40B4-BE49-F238E27FC236}">
                <a16:creationId xmlns:a16="http://schemas.microsoft.com/office/drawing/2014/main" id="{3D311A9B-FFA3-3215-4995-4428BEAD6FF7}"/>
              </a:ext>
            </a:extLst>
          </p:cNvPr>
          <p:cNvSpPr txBox="1"/>
          <p:nvPr/>
        </p:nvSpPr>
        <p:spPr>
          <a:xfrm>
            <a:off x="677333" y="2582421"/>
            <a:ext cx="6554740" cy="2585323"/>
          </a:xfrm>
          <a:prstGeom prst="rect">
            <a:avLst/>
          </a:prstGeom>
          <a:noFill/>
        </p:spPr>
        <p:txBody>
          <a:bodyPr wrap="square" rtlCol="0">
            <a:spAutoFit/>
          </a:bodyPr>
          <a:lstStyle/>
          <a:p>
            <a:r>
              <a:rPr lang="en-RU" sz="1800" b="1" dirty="0">
                <a:latin typeface="+mn-lt"/>
              </a:rPr>
              <a:t>Java Memory Model:</a:t>
            </a:r>
          </a:p>
          <a:p>
            <a:r>
              <a:rPr lang="ru-RU" sz="1800" b="1" i="0" dirty="0">
                <a:solidFill>
                  <a:srgbClr val="0F0F0F"/>
                </a:solidFill>
                <a:effectLst/>
                <a:latin typeface="+mn-lt"/>
                <a:hlinkClick r:id="rId3"/>
              </a:rPr>
              <a:t>Алексей </a:t>
            </a:r>
            <a:r>
              <a:rPr lang="ru-RU" sz="1800" b="1" i="0" dirty="0" err="1">
                <a:solidFill>
                  <a:srgbClr val="0F0F0F"/>
                </a:solidFill>
                <a:effectLst/>
                <a:latin typeface="+mn-lt"/>
                <a:hlinkClick r:id="rId3"/>
              </a:rPr>
              <a:t>Шипилёв</a:t>
            </a:r>
            <a:r>
              <a:rPr lang="ru-RU" sz="1800" b="1" i="0" dirty="0">
                <a:solidFill>
                  <a:srgbClr val="0F0F0F"/>
                </a:solidFill>
                <a:effectLst/>
                <a:latin typeface="+mn-lt"/>
                <a:hlinkClick r:id="rId3"/>
              </a:rPr>
              <a:t> — Прагматика </a:t>
            </a:r>
            <a:r>
              <a:rPr lang="en-GB" sz="1800" b="1" i="0" dirty="0">
                <a:solidFill>
                  <a:srgbClr val="0F0F0F"/>
                </a:solidFill>
                <a:effectLst/>
                <a:latin typeface="+mn-lt"/>
                <a:hlinkClick r:id="rId3"/>
              </a:rPr>
              <a:t>Java Memory Model</a:t>
            </a:r>
            <a:endParaRPr lang="en-RU" sz="1800" b="1" dirty="0">
              <a:latin typeface="+mn-lt"/>
            </a:endParaRPr>
          </a:p>
          <a:p>
            <a:r>
              <a:rPr lang="en-GB" sz="1800" b="1" i="0" dirty="0">
                <a:solidFill>
                  <a:srgbClr val="0F0F0F"/>
                </a:solidFill>
                <a:effectLst/>
                <a:latin typeface="+mn-lt"/>
                <a:hlinkClick r:id="rId4"/>
              </a:rPr>
              <a:t>JAVA. Memory Model | </a:t>
            </a:r>
            <a:r>
              <a:rPr lang="ru-RU" sz="1800" b="1" i="0" dirty="0" err="1">
                <a:solidFill>
                  <a:srgbClr val="0F0F0F"/>
                </a:solidFill>
                <a:effectLst/>
                <a:latin typeface="+mn-lt"/>
                <a:hlinkClick r:id="rId4"/>
              </a:rPr>
              <a:t>Технострим</a:t>
            </a:r>
            <a:endParaRPr lang="en-US" sz="1800" b="1" i="0" dirty="0">
              <a:solidFill>
                <a:srgbClr val="0F0F0F"/>
              </a:solidFill>
              <a:effectLst/>
              <a:latin typeface="+mn-lt"/>
            </a:endParaRPr>
          </a:p>
          <a:p>
            <a:pPr marL="285750" indent="-285750">
              <a:buFontTx/>
              <a:buChar char="-"/>
            </a:pPr>
            <a:endParaRPr lang="en-US" sz="1800" b="1" dirty="0">
              <a:solidFill>
                <a:srgbClr val="0F0F0F"/>
              </a:solidFill>
              <a:latin typeface="+mn-lt"/>
            </a:endParaRPr>
          </a:p>
          <a:p>
            <a:pPr marL="285750" indent="-285750">
              <a:buFontTx/>
              <a:buChar char="-"/>
            </a:pPr>
            <a:endParaRPr lang="en-US" sz="1800" b="1" dirty="0">
              <a:solidFill>
                <a:srgbClr val="0F0F0F"/>
              </a:solidFill>
              <a:latin typeface="+mn-lt"/>
            </a:endParaRPr>
          </a:p>
          <a:p>
            <a:r>
              <a:rPr lang="ru-RU" sz="1800" b="1" dirty="0">
                <a:solidFill>
                  <a:srgbClr val="0F0F0F"/>
                </a:solidFill>
                <a:latin typeface="+mn-lt"/>
              </a:rPr>
              <a:t>Фундаментальная книга по многопоточности</a:t>
            </a:r>
            <a:r>
              <a:rPr lang="en-US" sz="1800" b="1" dirty="0">
                <a:solidFill>
                  <a:srgbClr val="0F0F0F"/>
                </a:solidFill>
                <a:latin typeface="+mn-lt"/>
              </a:rPr>
              <a:t> </a:t>
            </a:r>
            <a:r>
              <a:rPr lang="ru-RU" sz="1800" b="1" dirty="0">
                <a:solidFill>
                  <a:srgbClr val="0F0F0F"/>
                </a:solidFill>
                <a:latin typeface="+mn-lt"/>
              </a:rPr>
              <a:t>для платформы </a:t>
            </a:r>
            <a:r>
              <a:rPr lang="en-US" sz="1800" b="1" dirty="0">
                <a:solidFill>
                  <a:srgbClr val="0F0F0F"/>
                </a:solidFill>
                <a:latin typeface="+mn-lt"/>
              </a:rPr>
              <a:t>Java</a:t>
            </a:r>
          </a:p>
          <a:p>
            <a:r>
              <a:rPr lang="en-US" sz="1800" b="1" dirty="0">
                <a:solidFill>
                  <a:srgbClr val="0F0F0F"/>
                </a:solidFill>
                <a:latin typeface="+mn-lt"/>
              </a:rPr>
              <a:t>- </a:t>
            </a:r>
            <a:r>
              <a:rPr lang="en-GB" sz="1800" b="1" dirty="0">
                <a:latin typeface="+mn-lt"/>
                <a:hlinkClick r:id="rId5"/>
              </a:rPr>
              <a:t>Java Concurrency in Practice (Brian Goetz)</a:t>
            </a:r>
            <a:endParaRPr lang="ru-RU" sz="1800" b="1" i="0" dirty="0">
              <a:solidFill>
                <a:srgbClr val="0F0F0F"/>
              </a:solidFill>
              <a:effectLst/>
              <a:latin typeface="+mn-lt"/>
            </a:endParaRPr>
          </a:p>
          <a:p>
            <a:endParaRPr lang="en-RU" sz="1800" b="1" dirty="0">
              <a:latin typeface="+mn-lt"/>
            </a:endParaRPr>
          </a:p>
        </p:txBody>
      </p:sp>
      <p:pic>
        <p:nvPicPr>
          <p:cNvPr id="7" name="Picture 6" descr="A book cover with white trains&#10;&#10;Description automatically generated">
            <a:extLst>
              <a:ext uri="{FF2B5EF4-FFF2-40B4-BE49-F238E27FC236}">
                <a16:creationId xmlns:a16="http://schemas.microsoft.com/office/drawing/2014/main" id="{B591D3A4-6193-1526-5E41-341D0FECAD5A}"/>
              </a:ext>
            </a:extLst>
          </p:cNvPr>
          <p:cNvPicPr>
            <a:picLocks noChangeAspect="1"/>
          </p:cNvPicPr>
          <p:nvPr/>
        </p:nvPicPr>
        <p:blipFill>
          <a:blip r:embed="rId6"/>
          <a:stretch>
            <a:fillRect/>
          </a:stretch>
        </p:blipFill>
        <p:spPr>
          <a:xfrm>
            <a:off x="7800109" y="1667761"/>
            <a:ext cx="2658016" cy="3522477"/>
          </a:xfrm>
          <a:prstGeom prst="rect">
            <a:avLst/>
          </a:prstGeom>
        </p:spPr>
      </p:pic>
    </p:spTree>
    <p:extLst>
      <p:ext uri="{BB962C8B-B14F-4D97-AF65-F5344CB8AC3E}">
        <p14:creationId xmlns:p14="http://schemas.microsoft.com/office/powerpoint/2010/main" val="2840129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9118019"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ru-RU" dirty="0"/>
              <a:t>Зачем понадобилась </a:t>
            </a:r>
            <a:r>
              <a:rPr lang="en-US" dirty="0"/>
              <a:t>Java Memory Model</a:t>
            </a:r>
            <a:r>
              <a:rPr lang="ru-RU" dirty="0"/>
              <a:t>?</a:t>
            </a:r>
            <a:endParaRPr dirty="0"/>
          </a:p>
        </p:txBody>
      </p:sp>
      <p:grpSp>
        <p:nvGrpSpPr>
          <p:cNvPr id="2" name="Google Shape;1248;p78">
            <a:extLst>
              <a:ext uri="{FF2B5EF4-FFF2-40B4-BE49-F238E27FC236}">
                <a16:creationId xmlns:a16="http://schemas.microsoft.com/office/drawing/2014/main" id="{1382AB99-3CD3-1647-F647-497E5F715587}"/>
              </a:ext>
            </a:extLst>
          </p:cNvPr>
          <p:cNvGrpSpPr/>
          <p:nvPr/>
        </p:nvGrpSpPr>
        <p:grpSpPr>
          <a:xfrm>
            <a:off x="1060106" y="1909223"/>
            <a:ext cx="9237772" cy="4825353"/>
            <a:chOff x="1029589" y="1811106"/>
            <a:chExt cx="8535276" cy="4458406"/>
          </a:xfrm>
        </p:grpSpPr>
        <p:sp>
          <p:nvSpPr>
            <p:cNvPr id="3" name="Google Shape;1249;p78">
              <a:extLst>
                <a:ext uri="{FF2B5EF4-FFF2-40B4-BE49-F238E27FC236}">
                  <a16:creationId xmlns:a16="http://schemas.microsoft.com/office/drawing/2014/main" id="{3403B7FB-C1E0-9811-C653-13409349CB66}"/>
                </a:ext>
              </a:extLst>
            </p:cNvPr>
            <p:cNvSpPr txBox="1"/>
            <p:nvPr/>
          </p:nvSpPr>
          <p:spPr>
            <a:xfrm>
              <a:off x="1041470" y="3048293"/>
              <a:ext cx="3195673" cy="710726"/>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sp>
          <p:nvSpPr>
            <p:cNvPr id="4" name="Google Shape;1250;p78">
              <a:extLst>
                <a:ext uri="{FF2B5EF4-FFF2-40B4-BE49-F238E27FC236}">
                  <a16:creationId xmlns:a16="http://schemas.microsoft.com/office/drawing/2014/main" id="{F40805D5-CB13-926A-4F8E-715884DB8D88}"/>
                </a:ext>
              </a:extLst>
            </p:cNvPr>
            <p:cNvSpPr txBox="1"/>
            <p:nvPr/>
          </p:nvSpPr>
          <p:spPr>
            <a:xfrm>
              <a:off x="1029589" y="4248340"/>
              <a:ext cx="3853627" cy="2021172"/>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sp>
          <p:nvSpPr>
            <p:cNvPr id="5" name="Google Shape;1251;p78">
              <a:extLst>
                <a:ext uri="{FF2B5EF4-FFF2-40B4-BE49-F238E27FC236}">
                  <a16:creationId xmlns:a16="http://schemas.microsoft.com/office/drawing/2014/main" id="{5CDEC615-4ED8-0D65-B8BB-04C4B7C3A68D}"/>
                </a:ext>
              </a:extLst>
            </p:cNvPr>
            <p:cNvSpPr txBox="1"/>
            <p:nvPr/>
          </p:nvSpPr>
          <p:spPr>
            <a:xfrm>
              <a:off x="6322079" y="1811106"/>
              <a:ext cx="3242786" cy="1976628"/>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grpSp>
      <p:sp>
        <p:nvSpPr>
          <p:cNvPr id="7" name="Google Shape;1253;p78">
            <a:extLst>
              <a:ext uri="{FF2B5EF4-FFF2-40B4-BE49-F238E27FC236}">
                <a16:creationId xmlns:a16="http://schemas.microsoft.com/office/drawing/2014/main" id="{FECC825B-5F0D-8497-15BB-114499DEF3F5}"/>
              </a:ext>
            </a:extLst>
          </p:cNvPr>
          <p:cNvSpPr txBox="1"/>
          <p:nvPr/>
        </p:nvSpPr>
        <p:spPr>
          <a:xfrm>
            <a:off x="746117" y="1355838"/>
            <a:ext cx="6841463" cy="1479467"/>
          </a:xfrm>
          <a:prstGeom prst="rect">
            <a:avLst/>
          </a:prstGeom>
          <a:noFill/>
          <a:ln>
            <a:noFill/>
          </a:ln>
        </p:spPr>
        <p:txBody>
          <a:bodyPr spcFirstLastPara="1" wrap="square" lIns="0" tIns="45700" rIns="91425" bIns="45700" anchor="t" anchorCtr="0">
            <a:noAutofit/>
          </a:bodyPr>
          <a:lstStyle/>
          <a:p>
            <a:r>
              <a:rPr lang="ru-RU" sz="1600" dirty="0">
                <a:solidFill>
                  <a:srgbClr val="0C0D0E"/>
                </a:solidFill>
                <a:latin typeface="+mn-lt"/>
              </a:rPr>
              <a:t>Что хотят </a:t>
            </a:r>
            <a:r>
              <a:rPr lang="ru-RU" sz="1600" dirty="0">
                <a:solidFill>
                  <a:schemeClr val="bg2"/>
                </a:solidFill>
                <a:latin typeface="+mn-lt"/>
              </a:rPr>
              <a:t>разработчики</a:t>
            </a:r>
            <a:r>
              <a:rPr lang="en-US" sz="1600" dirty="0">
                <a:solidFill>
                  <a:schemeClr val="bg2"/>
                </a:solidFill>
                <a:latin typeface="+mn-lt"/>
              </a:rPr>
              <a:t> </a:t>
            </a:r>
            <a:r>
              <a:rPr lang="ru-RU" sz="1600" dirty="0">
                <a:solidFill>
                  <a:schemeClr val="bg2"/>
                </a:solidFill>
                <a:latin typeface="+mn-lt"/>
              </a:rPr>
              <a:t>программ</a:t>
            </a:r>
            <a:r>
              <a:rPr lang="ru-RU" sz="1600" dirty="0">
                <a:solidFill>
                  <a:srgbClr val="0C0D0E"/>
                </a:solidFill>
                <a:latin typeface="+mn-lt"/>
              </a:rPr>
              <a:t>?</a:t>
            </a:r>
          </a:p>
          <a:p>
            <a:endParaRPr lang="ru-RU" sz="1600" dirty="0">
              <a:solidFill>
                <a:srgbClr val="0C0D0E"/>
              </a:solidFill>
              <a:latin typeface="+mn-lt"/>
            </a:endParaRPr>
          </a:p>
          <a:p>
            <a:pPr marL="285750" indent="-285750">
              <a:buFontTx/>
              <a:buChar char="-"/>
            </a:pPr>
            <a:r>
              <a:rPr lang="ru-RU" sz="1600" dirty="0">
                <a:solidFill>
                  <a:srgbClr val="0C0D0E"/>
                </a:solidFill>
                <a:latin typeface="+mn-lt"/>
              </a:rPr>
              <a:t>Писать </a:t>
            </a:r>
            <a:r>
              <a:rPr lang="ru-RU" sz="1600" dirty="0" err="1">
                <a:solidFill>
                  <a:srgbClr val="0C0D0E"/>
                </a:solidFill>
                <a:latin typeface="+mn-lt"/>
              </a:rPr>
              <a:t>мультипоточный</a:t>
            </a:r>
            <a:r>
              <a:rPr lang="ru-RU" sz="1600" dirty="0">
                <a:solidFill>
                  <a:srgbClr val="0C0D0E"/>
                </a:solidFill>
                <a:latin typeface="+mn-lt"/>
              </a:rPr>
              <a:t> код как однопоточный.</a:t>
            </a:r>
          </a:p>
          <a:p>
            <a:pPr marL="285750" indent="-285750">
              <a:buFontTx/>
              <a:buChar char="-"/>
            </a:pPr>
            <a:r>
              <a:rPr lang="ru-RU" sz="1600" dirty="0">
                <a:solidFill>
                  <a:srgbClr val="0C0D0E"/>
                </a:solidFill>
                <a:latin typeface="+mn-lt"/>
              </a:rPr>
              <a:t>Хотя бы видеть, что операции из разных потоков выстраиваются в последовательную цепочку</a:t>
            </a:r>
            <a:r>
              <a:rPr lang="en-US" sz="1600" dirty="0">
                <a:solidFill>
                  <a:srgbClr val="0C0D0E"/>
                </a:solidFill>
                <a:latin typeface="+mn-lt"/>
              </a:rPr>
              <a:t>:</a:t>
            </a:r>
            <a:endParaRPr lang="ru-RU" sz="1600" dirty="0">
              <a:solidFill>
                <a:srgbClr val="0C0D0E"/>
              </a:solidFill>
              <a:latin typeface="+mn-lt"/>
            </a:endParaRPr>
          </a:p>
          <a:p>
            <a:endParaRPr lang="ru-RU" sz="1600" dirty="0">
              <a:solidFill>
                <a:srgbClr val="0C0D0E"/>
              </a:solidFill>
              <a:latin typeface="+mn-lt"/>
            </a:endParaRPr>
          </a:p>
        </p:txBody>
      </p:sp>
      <p:sp>
        <p:nvSpPr>
          <p:cNvPr id="15" name="Google Shape;1253;p78">
            <a:extLst>
              <a:ext uri="{FF2B5EF4-FFF2-40B4-BE49-F238E27FC236}">
                <a16:creationId xmlns:a16="http://schemas.microsoft.com/office/drawing/2014/main" id="{A478D92C-7CB6-A9CE-A06E-5EAA663DAA38}"/>
              </a:ext>
            </a:extLst>
          </p:cNvPr>
          <p:cNvSpPr txBox="1"/>
          <p:nvPr/>
        </p:nvSpPr>
        <p:spPr>
          <a:xfrm>
            <a:off x="8006566" y="1909223"/>
            <a:ext cx="3125328" cy="1510795"/>
          </a:xfrm>
          <a:prstGeom prst="rect">
            <a:avLst/>
          </a:prstGeom>
          <a:noFill/>
          <a:ln>
            <a:noFill/>
          </a:ln>
        </p:spPr>
        <p:txBody>
          <a:bodyPr spcFirstLastPara="1" wrap="square" lIns="0" tIns="45700" rIns="91425" bIns="45700" anchor="t" anchorCtr="0">
            <a:noAutofit/>
          </a:bodyPr>
          <a:lstStyle/>
          <a:p>
            <a:r>
              <a:rPr lang="ru-RU" sz="1800" dirty="0">
                <a:solidFill>
                  <a:srgbClr val="0C0D0E"/>
                </a:solidFill>
                <a:latin typeface="+mn-lt"/>
              </a:rPr>
              <a:t>Что хотят </a:t>
            </a:r>
            <a:r>
              <a:rPr lang="ru-RU" sz="1800" dirty="0">
                <a:solidFill>
                  <a:schemeClr val="bg2"/>
                </a:solidFill>
                <a:latin typeface="+mn-lt"/>
              </a:rPr>
              <a:t>разработчики компиляторов и железа</a:t>
            </a:r>
            <a:r>
              <a:rPr lang="ru-RU" sz="1800" dirty="0">
                <a:solidFill>
                  <a:srgbClr val="0C0D0E"/>
                </a:solidFill>
                <a:latin typeface="+mn-lt"/>
              </a:rPr>
              <a:t>?</a:t>
            </a:r>
          </a:p>
          <a:p>
            <a:endParaRPr lang="ru-RU" sz="1800" dirty="0">
              <a:solidFill>
                <a:srgbClr val="0C0D0E"/>
              </a:solidFill>
              <a:latin typeface="+mn-lt"/>
            </a:endParaRPr>
          </a:p>
          <a:p>
            <a:r>
              <a:rPr lang="ru-RU" sz="1800" dirty="0">
                <a:solidFill>
                  <a:srgbClr val="0C0D0E"/>
                </a:solidFill>
                <a:latin typeface="+mn-lt"/>
              </a:rPr>
              <a:t>Максимально видоизменять код программы ради ускорения.</a:t>
            </a:r>
          </a:p>
        </p:txBody>
      </p:sp>
      <p:pic>
        <p:nvPicPr>
          <p:cNvPr id="8" name="Picture 7" descr="A close-up of some words&#10;&#10;Description automatically generated">
            <a:extLst>
              <a:ext uri="{FF2B5EF4-FFF2-40B4-BE49-F238E27FC236}">
                <a16:creationId xmlns:a16="http://schemas.microsoft.com/office/drawing/2014/main" id="{2BCDDE22-BB17-670D-F405-095460B6B158}"/>
              </a:ext>
            </a:extLst>
          </p:cNvPr>
          <p:cNvPicPr>
            <a:picLocks noChangeAspect="1"/>
          </p:cNvPicPr>
          <p:nvPr/>
        </p:nvPicPr>
        <p:blipFill>
          <a:blip r:embed="rId3"/>
          <a:stretch>
            <a:fillRect/>
          </a:stretch>
        </p:blipFill>
        <p:spPr>
          <a:xfrm>
            <a:off x="2884854" y="4966533"/>
            <a:ext cx="6680200" cy="1587500"/>
          </a:xfrm>
          <a:prstGeom prst="rect">
            <a:avLst/>
          </a:prstGeom>
          <a:ln>
            <a:solidFill>
              <a:schemeClr val="accent3"/>
            </a:solidFill>
          </a:ln>
        </p:spPr>
      </p:pic>
      <p:pic>
        <p:nvPicPr>
          <p:cNvPr id="10" name="Picture 9" descr="A math equation with numbers and a few words&#10;&#10;Description automatically generated with medium confidence">
            <a:extLst>
              <a:ext uri="{FF2B5EF4-FFF2-40B4-BE49-F238E27FC236}">
                <a16:creationId xmlns:a16="http://schemas.microsoft.com/office/drawing/2014/main" id="{5BE908B0-721F-E28B-E5EC-88A1C6B9C321}"/>
              </a:ext>
            </a:extLst>
          </p:cNvPr>
          <p:cNvPicPr>
            <a:picLocks noChangeAspect="1"/>
          </p:cNvPicPr>
          <p:nvPr/>
        </p:nvPicPr>
        <p:blipFill>
          <a:blip r:embed="rId4"/>
          <a:stretch>
            <a:fillRect/>
          </a:stretch>
        </p:blipFill>
        <p:spPr>
          <a:xfrm>
            <a:off x="1054030" y="2766331"/>
            <a:ext cx="3435350" cy="1657350"/>
          </a:xfrm>
          <a:prstGeom prst="rect">
            <a:avLst/>
          </a:prstGeom>
          <a:ln>
            <a:solidFill>
              <a:schemeClr val="bg2"/>
            </a:solidFill>
          </a:ln>
        </p:spPr>
      </p:pic>
      <p:cxnSp>
        <p:nvCxnSpPr>
          <p:cNvPr id="12" name="Straight Connector 11">
            <a:extLst>
              <a:ext uri="{FF2B5EF4-FFF2-40B4-BE49-F238E27FC236}">
                <a16:creationId xmlns:a16="http://schemas.microsoft.com/office/drawing/2014/main" id="{6E63B7C1-20CD-83D6-2FE8-397404AB3644}"/>
              </a:ext>
            </a:extLst>
          </p:cNvPr>
          <p:cNvCxnSpPr/>
          <p:nvPr/>
        </p:nvCxnSpPr>
        <p:spPr>
          <a:xfrm>
            <a:off x="7587590" y="1223314"/>
            <a:ext cx="0" cy="332373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78321AC-5246-A942-1AC0-D15F5D4C031D}"/>
              </a:ext>
            </a:extLst>
          </p:cNvPr>
          <p:cNvSpPr txBox="1"/>
          <p:nvPr/>
        </p:nvSpPr>
        <p:spPr>
          <a:xfrm>
            <a:off x="4550593" y="3478082"/>
            <a:ext cx="2638864" cy="523220"/>
          </a:xfrm>
          <a:prstGeom prst="rect">
            <a:avLst/>
          </a:prstGeom>
          <a:noFill/>
        </p:spPr>
        <p:txBody>
          <a:bodyPr wrap="none" rtlCol="0">
            <a:spAutoFit/>
          </a:bodyPr>
          <a:lstStyle/>
          <a:p>
            <a:r>
              <a:rPr lang="en-US" sz="1400" dirty="0">
                <a:solidFill>
                  <a:srgbClr val="0C0D0E"/>
                </a:solidFill>
                <a:latin typeface="+mn-lt"/>
              </a:rPr>
              <a:t>→ </a:t>
            </a:r>
            <a:r>
              <a:rPr lang="ru-RU" sz="1400" dirty="0">
                <a:solidFill>
                  <a:srgbClr val="0C0D0E"/>
                </a:solidFill>
                <a:latin typeface="+mn-lt"/>
              </a:rPr>
              <a:t>ожидаем видеть 42 или 43</a:t>
            </a:r>
            <a:endParaRPr lang="ru-RU" sz="1400" dirty="0">
              <a:latin typeface="+mn-lt"/>
            </a:endParaRPr>
          </a:p>
          <a:p>
            <a:endParaRPr lang="en-RU" dirty="0"/>
          </a:p>
        </p:txBody>
      </p:sp>
    </p:spTree>
    <p:extLst>
      <p:ext uri="{BB962C8B-B14F-4D97-AF65-F5344CB8AC3E}">
        <p14:creationId xmlns:p14="http://schemas.microsoft.com/office/powerpoint/2010/main" val="355817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en-US" dirty="0"/>
              <a:t>Java Memory Model</a:t>
            </a:r>
            <a:endParaRPr dirty="0"/>
          </a:p>
        </p:txBody>
      </p:sp>
      <p:grpSp>
        <p:nvGrpSpPr>
          <p:cNvPr id="2" name="Google Shape;1248;p78">
            <a:extLst>
              <a:ext uri="{FF2B5EF4-FFF2-40B4-BE49-F238E27FC236}">
                <a16:creationId xmlns:a16="http://schemas.microsoft.com/office/drawing/2014/main" id="{1382AB99-3CD3-1647-F647-497E5F715587}"/>
              </a:ext>
            </a:extLst>
          </p:cNvPr>
          <p:cNvGrpSpPr/>
          <p:nvPr/>
        </p:nvGrpSpPr>
        <p:grpSpPr>
          <a:xfrm>
            <a:off x="1078071" y="1909223"/>
            <a:ext cx="12888941" cy="2139313"/>
            <a:chOff x="1041470" y="1811106"/>
            <a:chExt cx="8523395" cy="1976628"/>
          </a:xfrm>
        </p:grpSpPr>
        <p:sp>
          <p:nvSpPr>
            <p:cNvPr id="3" name="Google Shape;1249;p78">
              <a:extLst>
                <a:ext uri="{FF2B5EF4-FFF2-40B4-BE49-F238E27FC236}">
                  <a16:creationId xmlns:a16="http://schemas.microsoft.com/office/drawing/2014/main" id="{3403B7FB-C1E0-9811-C653-13409349CB66}"/>
                </a:ext>
              </a:extLst>
            </p:cNvPr>
            <p:cNvSpPr txBox="1"/>
            <p:nvPr/>
          </p:nvSpPr>
          <p:spPr>
            <a:xfrm>
              <a:off x="1041470" y="3048293"/>
              <a:ext cx="3195673" cy="710726"/>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sp>
          <p:nvSpPr>
            <p:cNvPr id="5" name="Google Shape;1251;p78">
              <a:extLst>
                <a:ext uri="{FF2B5EF4-FFF2-40B4-BE49-F238E27FC236}">
                  <a16:creationId xmlns:a16="http://schemas.microsoft.com/office/drawing/2014/main" id="{5CDEC615-4ED8-0D65-B8BB-04C4B7C3A68D}"/>
                </a:ext>
              </a:extLst>
            </p:cNvPr>
            <p:cNvSpPr txBox="1"/>
            <p:nvPr/>
          </p:nvSpPr>
          <p:spPr>
            <a:xfrm>
              <a:off x="6322079" y="1811106"/>
              <a:ext cx="3242786" cy="1976628"/>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grpSp>
      <p:sp>
        <p:nvSpPr>
          <p:cNvPr id="6" name="TextBox 5">
            <a:extLst>
              <a:ext uri="{FF2B5EF4-FFF2-40B4-BE49-F238E27FC236}">
                <a16:creationId xmlns:a16="http://schemas.microsoft.com/office/drawing/2014/main" id="{A1C58316-AE33-8AA1-3D5C-06053FDB25FF}"/>
              </a:ext>
            </a:extLst>
          </p:cNvPr>
          <p:cNvSpPr txBox="1"/>
          <p:nvPr/>
        </p:nvSpPr>
        <p:spPr>
          <a:xfrm>
            <a:off x="677332" y="1336392"/>
            <a:ext cx="10454561" cy="4832092"/>
          </a:xfrm>
          <a:prstGeom prst="rect">
            <a:avLst/>
          </a:prstGeom>
          <a:noFill/>
        </p:spPr>
        <p:txBody>
          <a:bodyPr wrap="square" rtlCol="0">
            <a:spAutoFit/>
          </a:bodyPr>
          <a:lstStyle/>
          <a:p>
            <a:endParaRPr lang="en-RU" sz="1800" dirty="0"/>
          </a:p>
          <a:p>
            <a:r>
              <a:rPr lang="en-RU" sz="1800" dirty="0">
                <a:solidFill>
                  <a:schemeClr val="bg2"/>
                </a:solidFill>
              </a:rPr>
              <a:t>Java Memory Model</a:t>
            </a:r>
            <a:r>
              <a:rPr lang="en-RU" sz="1800" dirty="0"/>
              <a:t> - </a:t>
            </a:r>
            <a:r>
              <a:rPr lang="ru-RU" sz="1800" dirty="0"/>
              <a:t>часть спецификации языка</a:t>
            </a:r>
            <a:r>
              <a:rPr lang="en-US" sz="1800" dirty="0"/>
              <a:t> - </a:t>
            </a:r>
            <a:r>
              <a:rPr lang="ru-RU" sz="1800" dirty="0"/>
              <a:t>определяет гарантии видимости изменений данных (другими потоками).</a:t>
            </a:r>
          </a:p>
          <a:p>
            <a:endParaRPr lang="en-RU" sz="1800" dirty="0"/>
          </a:p>
          <a:p>
            <a:endParaRPr lang="ru-RU" sz="1800" dirty="0"/>
          </a:p>
          <a:p>
            <a:r>
              <a:rPr lang="ru-RU" sz="1800" dirty="0"/>
              <a:t>По сути, </a:t>
            </a:r>
            <a:r>
              <a:rPr lang="en-RU" sz="1800" dirty="0"/>
              <a:t>Java Memory Model</a:t>
            </a:r>
            <a:r>
              <a:rPr lang="ru-RU" sz="1800" dirty="0"/>
              <a:t> даёт ответ на один вопрос: </a:t>
            </a:r>
            <a:endParaRPr lang="ru-RU" sz="1800" dirty="0">
              <a:solidFill>
                <a:schemeClr val="accent3"/>
              </a:solidFill>
            </a:endParaRPr>
          </a:p>
          <a:p>
            <a:r>
              <a:rPr lang="ru-RU" sz="2000" dirty="0">
                <a:solidFill>
                  <a:schemeClr val="accent3"/>
                </a:solidFill>
              </a:rPr>
              <a:t>Какие значения могут быть получены при выполнении чтения из памяти?</a:t>
            </a:r>
            <a:endParaRPr lang="en-US" sz="2000" dirty="0">
              <a:solidFill>
                <a:schemeClr val="accent3"/>
              </a:solidFill>
            </a:endParaRPr>
          </a:p>
          <a:p>
            <a:endParaRPr lang="ru-RU" sz="1800" dirty="0"/>
          </a:p>
          <a:p>
            <a:endParaRPr lang="ru-RU" sz="1800" dirty="0"/>
          </a:p>
          <a:p>
            <a:endParaRPr lang="ru-RU" sz="1800" dirty="0"/>
          </a:p>
          <a:p>
            <a:r>
              <a:rPr lang="ru-RU" sz="1800" dirty="0"/>
              <a:t>Чем оперирует </a:t>
            </a:r>
            <a:r>
              <a:rPr lang="en-US" sz="1800" dirty="0"/>
              <a:t>Java Memory Model:</a:t>
            </a:r>
          </a:p>
          <a:p>
            <a:endParaRPr lang="en-US" sz="1800" dirty="0"/>
          </a:p>
          <a:p>
            <a:r>
              <a:rPr lang="ru-RU" sz="1800" dirty="0"/>
              <a:t>Операции:</a:t>
            </a:r>
          </a:p>
          <a:p>
            <a:pPr marL="285750" indent="-285750">
              <a:buFont typeface="Arial" panose="020B0604020202020204" pitchFamily="34" charset="0"/>
              <a:buChar char="•"/>
            </a:pPr>
            <a:r>
              <a:rPr lang="ru-RU" sz="1800" dirty="0"/>
              <a:t>чтение/запись обычных переменных (</a:t>
            </a:r>
            <a:r>
              <a:rPr lang="en-US" sz="1800" dirty="0"/>
              <a:t>read/write)</a:t>
            </a:r>
          </a:p>
          <a:p>
            <a:pPr marL="285750" indent="-285750">
              <a:buFont typeface="Arial" panose="020B0604020202020204" pitchFamily="34" charset="0"/>
              <a:buChar char="•"/>
            </a:pPr>
            <a:r>
              <a:rPr lang="ru-RU" sz="1800" dirty="0"/>
              <a:t>чтение/запись </a:t>
            </a:r>
            <a:r>
              <a:rPr lang="en-US" sz="1800" dirty="0"/>
              <a:t>volatile-</a:t>
            </a:r>
            <a:r>
              <a:rPr lang="ru-RU" sz="1800" dirty="0"/>
              <a:t>переменных (</a:t>
            </a:r>
            <a:r>
              <a:rPr lang="en-US" sz="1800" dirty="0"/>
              <a:t>volatile read/write)</a:t>
            </a:r>
          </a:p>
          <a:p>
            <a:pPr marL="285750" indent="-285750">
              <a:buFont typeface="Arial" panose="020B0604020202020204" pitchFamily="34" charset="0"/>
              <a:buChar char="•"/>
            </a:pPr>
            <a:r>
              <a:rPr lang="ru-RU" sz="1800" dirty="0"/>
              <a:t>синхронизация (</a:t>
            </a:r>
            <a:r>
              <a:rPr lang="en-US" sz="1800" dirty="0"/>
              <a:t>lock/unlock)</a:t>
            </a:r>
            <a:endParaRPr lang="en-RU" sz="1800" dirty="0"/>
          </a:p>
          <a:p>
            <a:pPr marL="285750" indent="-285750">
              <a:buFontTx/>
              <a:buChar char="-"/>
            </a:pPr>
            <a:endParaRPr lang="en-RU" sz="1800" dirty="0"/>
          </a:p>
        </p:txBody>
      </p:sp>
      <p:sp>
        <p:nvSpPr>
          <p:cNvPr id="16" name="TextBox 15">
            <a:extLst>
              <a:ext uri="{FF2B5EF4-FFF2-40B4-BE49-F238E27FC236}">
                <a16:creationId xmlns:a16="http://schemas.microsoft.com/office/drawing/2014/main" id="{E603E4C0-72BE-AA22-CC20-C42BD34F130C}"/>
              </a:ext>
            </a:extLst>
          </p:cNvPr>
          <p:cNvSpPr txBox="1"/>
          <p:nvPr/>
        </p:nvSpPr>
        <p:spPr>
          <a:xfrm>
            <a:off x="7891369" y="4621367"/>
            <a:ext cx="4300631" cy="1200329"/>
          </a:xfrm>
          <a:prstGeom prst="rect">
            <a:avLst/>
          </a:prstGeom>
          <a:noFill/>
        </p:spPr>
        <p:txBody>
          <a:bodyPr wrap="square">
            <a:spAutoFit/>
          </a:bodyPr>
          <a:lstStyle/>
          <a:p>
            <a:r>
              <a:rPr lang="ru-RU" sz="1800" dirty="0"/>
              <a:t>Переменные: </a:t>
            </a:r>
            <a:endParaRPr lang="en-US" sz="1800" dirty="0"/>
          </a:p>
          <a:p>
            <a:pPr marL="285750" indent="-285750">
              <a:buFont typeface="Arial" panose="020B0604020202020204" pitchFamily="34" charset="0"/>
              <a:buChar char="•"/>
            </a:pPr>
            <a:r>
              <a:rPr lang="en-US" sz="1800" dirty="0"/>
              <a:t>static field</a:t>
            </a:r>
          </a:p>
          <a:p>
            <a:pPr marL="285750" indent="-285750">
              <a:buFont typeface="Arial" panose="020B0604020202020204" pitchFamily="34" charset="0"/>
              <a:buChar char="•"/>
            </a:pPr>
            <a:r>
              <a:rPr lang="en-US" sz="1800" dirty="0"/>
              <a:t>instance field</a:t>
            </a:r>
          </a:p>
          <a:p>
            <a:pPr marL="285750" indent="-285750">
              <a:buFont typeface="Arial" panose="020B0604020202020204" pitchFamily="34" charset="0"/>
              <a:buChar char="•"/>
            </a:pPr>
            <a:r>
              <a:rPr lang="en-US" sz="1800" dirty="0"/>
              <a:t>array element</a:t>
            </a:r>
          </a:p>
        </p:txBody>
      </p:sp>
    </p:spTree>
    <p:extLst>
      <p:ext uri="{BB962C8B-B14F-4D97-AF65-F5344CB8AC3E}">
        <p14:creationId xmlns:p14="http://schemas.microsoft.com/office/powerpoint/2010/main" val="1303083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en-US" dirty="0"/>
              <a:t>Sequential Consistency, SC</a:t>
            </a:r>
            <a:endParaRPr dirty="0"/>
          </a:p>
        </p:txBody>
      </p:sp>
      <p:grpSp>
        <p:nvGrpSpPr>
          <p:cNvPr id="2" name="Google Shape;1248;p78">
            <a:extLst>
              <a:ext uri="{FF2B5EF4-FFF2-40B4-BE49-F238E27FC236}">
                <a16:creationId xmlns:a16="http://schemas.microsoft.com/office/drawing/2014/main" id="{1382AB99-3CD3-1647-F647-497E5F715587}"/>
              </a:ext>
            </a:extLst>
          </p:cNvPr>
          <p:cNvGrpSpPr/>
          <p:nvPr/>
        </p:nvGrpSpPr>
        <p:grpSpPr>
          <a:xfrm>
            <a:off x="1060106" y="1909223"/>
            <a:ext cx="9237772" cy="4825353"/>
            <a:chOff x="1029589" y="1811106"/>
            <a:chExt cx="8535276" cy="4458406"/>
          </a:xfrm>
        </p:grpSpPr>
        <p:sp>
          <p:nvSpPr>
            <p:cNvPr id="3" name="Google Shape;1249;p78">
              <a:extLst>
                <a:ext uri="{FF2B5EF4-FFF2-40B4-BE49-F238E27FC236}">
                  <a16:creationId xmlns:a16="http://schemas.microsoft.com/office/drawing/2014/main" id="{3403B7FB-C1E0-9811-C653-13409349CB66}"/>
                </a:ext>
              </a:extLst>
            </p:cNvPr>
            <p:cNvSpPr txBox="1"/>
            <p:nvPr/>
          </p:nvSpPr>
          <p:spPr>
            <a:xfrm>
              <a:off x="1029589" y="3233460"/>
              <a:ext cx="6771809" cy="710726"/>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sp>
          <p:nvSpPr>
            <p:cNvPr id="4" name="Google Shape;1250;p78">
              <a:extLst>
                <a:ext uri="{FF2B5EF4-FFF2-40B4-BE49-F238E27FC236}">
                  <a16:creationId xmlns:a16="http://schemas.microsoft.com/office/drawing/2014/main" id="{F40805D5-CB13-926A-4F8E-715884DB8D88}"/>
                </a:ext>
              </a:extLst>
            </p:cNvPr>
            <p:cNvSpPr txBox="1"/>
            <p:nvPr/>
          </p:nvSpPr>
          <p:spPr>
            <a:xfrm>
              <a:off x="1029589" y="4248340"/>
              <a:ext cx="3853627" cy="2021172"/>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sz="2000" dirty="0"/>
            </a:p>
          </p:txBody>
        </p:sp>
        <p:sp>
          <p:nvSpPr>
            <p:cNvPr id="5" name="Google Shape;1251;p78">
              <a:extLst>
                <a:ext uri="{FF2B5EF4-FFF2-40B4-BE49-F238E27FC236}">
                  <a16:creationId xmlns:a16="http://schemas.microsoft.com/office/drawing/2014/main" id="{5CDEC615-4ED8-0D65-B8BB-04C4B7C3A68D}"/>
                </a:ext>
              </a:extLst>
            </p:cNvPr>
            <p:cNvSpPr txBox="1"/>
            <p:nvPr/>
          </p:nvSpPr>
          <p:spPr>
            <a:xfrm>
              <a:off x="6322079" y="1811106"/>
              <a:ext cx="3242786" cy="1976628"/>
            </a:xfrm>
            <a:prstGeom prst="rect">
              <a:avLst/>
            </a:prstGeom>
            <a:noFill/>
            <a:ln>
              <a:noFill/>
            </a:ln>
          </p:spPr>
          <p:txBody>
            <a:bodyPr spcFirstLastPara="1" wrap="square" lIns="0" tIns="45700" rIns="91425" bIns="45700" anchor="t" anchorCtr="0">
              <a:normAutofit/>
            </a:bodyPr>
            <a:lstStyle/>
            <a:p>
              <a:pPr marL="0" marR="0" lvl="0" indent="0" algn="l" rtl="0">
                <a:lnSpc>
                  <a:spcPct val="110000"/>
                </a:lnSpc>
                <a:spcBef>
                  <a:spcPts val="0"/>
                </a:spcBef>
                <a:spcAft>
                  <a:spcPts val="0"/>
                </a:spcAft>
                <a:buClr>
                  <a:schemeClr val="dk1"/>
                </a:buClr>
                <a:buSzPts val="1600"/>
                <a:buFont typeface="Arial"/>
                <a:buNone/>
              </a:pPr>
              <a:endParaRPr lang="en-US" sz="2000" dirty="0"/>
            </a:p>
          </p:txBody>
        </p:sp>
      </p:grpSp>
      <p:pic>
        <p:nvPicPr>
          <p:cNvPr id="8" name="Picture 7" descr="A black arrow pointing to the left&#10;&#10;Description automatically generated">
            <a:extLst>
              <a:ext uri="{FF2B5EF4-FFF2-40B4-BE49-F238E27FC236}">
                <a16:creationId xmlns:a16="http://schemas.microsoft.com/office/drawing/2014/main" id="{3E377926-20B2-7B6B-BD2D-BFF57A36AF49}"/>
              </a:ext>
            </a:extLst>
          </p:cNvPr>
          <p:cNvPicPr>
            <a:picLocks noChangeAspect="1"/>
          </p:cNvPicPr>
          <p:nvPr/>
        </p:nvPicPr>
        <p:blipFill>
          <a:blip r:embed="rId3"/>
          <a:stretch>
            <a:fillRect/>
          </a:stretch>
        </p:blipFill>
        <p:spPr>
          <a:xfrm>
            <a:off x="2582337" y="4328461"/>
            <a:ext cx="7027325" cy="1574834"/>
          </a:xfrm>
          <a:prstGeom prst="rect">
            <a:avLst/>
          </a:prstGeom>
          <a:ln>
            <a:solidFill>
              <a:schemeClr val="bg2"/>
            </a:solidFill>
          </a:ln>
        </p:spPr>
      </p:pic>
      <p:sp>
        <p:nvSpPr>
          <p:cNvPr id="15" name="TextBox 14">
            <a:extLst>
              <a:ext uri="{FF2B5EF4-FFF2-40B4-BE49-F238E27FC236}">
                <a16:creationId xmlns:a16="http://schemas.microsoft.com/office/drawing/2014/main" id="{0003070A-85E0-5FB7-633E-0FF5C064605F}"/>
              </a:ext>
            </a:extLst>
          </p:cNvPr>
          <p:cNvSpPr txBox="1"/>
          <p:nvPr/>
        </p:nvSpPr>
        <p:spPr>
          <a:xfrm>
            <a:off x="677333" y="1593884"/>
            <a:ext cx="10084452" cy="2277547"/>
          </a:xfrm>
          <a:prstGeom prst="rect">
            <a:avLst/>
          </a:prstGeom>
          <a:noFill/>
        </p:spPr>
        <p:txBody>
          <a:bodyPr wrap="square" rtlCol="0">
            <a:spAutoFit/>
          </a:bodyPr>
          <a:lstStyle/>
          <a:p>
            <a:r>
              <a:rPr lang="ru-RU" sz="2000" dirty="0"/>
              <a:t>Как хотелось бы:</a:t>
            </a:r>
          </a:p>
          <a:p>
            <a:endParaRPr lang="en-US" sz="2000" dirty="0"/>
          </a:p>
          <a:p>
            <a:r>
              <a:rPr lang="ru-RU" sz="2000" dirty="0"/>
              <a:t>Многопоточная программа работает как упорядочивание операций из разных потоков в одну последовательность. Операции не могут перемешиваться</a:t>
            </a:r>
            <a:r>
              <a:rPr lang="en-US" sz="2000" dirty="0"/>
              <a:t>.</a:t>
            </a:r>
            <a:endParaRPr lang="ru-RU" sz="2000" dirty="0"/>
          </a:p>
          <a:p>
            <a:endParaRPr lang="ru-RU" sz="2000" dirty="0"/>
          </a:p>
          <a:p>
            <a:r>
              <a:rPr lang="ru-RU" sz="2000" dirty="0"/>
              <a:t>Можем ли сделать такую перестановку, не сломав </a:t>
            </a:r>
            <a:r>
              <a:rPr lang="en-GB" sz="2000" dirty="0"/>
              <a:t>SC?</a:t>
            </a:r>
          </a:p>
          <a:p>
            <a:endParaRPr lang="en-RU" sz="2000" dirty="0"/>
          </a:p>
        </p:txBody>
      </p:sp>
    </p:spTree>
    <p:extLst>
      <p:ext uri="{BB962C8B-B14F-4D97-AF65-F5344CB8AC3E}">
        <p14:creationId xmlns:p14="http://schemas.microsoft.com/office/powerpoint/2010/main" val="2877703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80"/>
          <p:cNvSpPr txBox="1">
            <a:spLocks noGrp="1"/>
          </p:cNvSpPr>
          <p:nvPr>
            <p:ph type="title"/>
          </p:nvPr>
        </p:nvSpPr>
        <p:spPr>
          <a:xfrm>
            <a:off x="677333" y="692150"/>
            <a:ext cx="10345571" cy="6442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3600"/>
              <a:buFont typeface="Play"/>
              <a:buNone/>
            </a:pPr>
            <a:r>
              <a:rPr lang="en-US" dirty="0"/>
              <a:t>Sequential Consistency, SC</a:t>
            </a:r>
            <a:endParaRPr dirty="0"/>
          </a:p>
        </p:txBody>
      </p:sp>
      <p:sp>
        <p:nvSpPr>
          <p:cNvPr id="15" name="TextBox 14">
            <a:extLst>
              <a:ext uri="{FF2B5EF4-FFF2-40B4-BE49-F238E27FC236}">
                <a16:creationId xmlns:a16="http://schemas.microsoft.com/office/drawing/2014/main" id="{0003070A-85E0-5FB7-633E-0FF5C064605F}"/>
              </a:ext>
            </a:extLst>
          </p:cNvPr>
          <p:cNvSpPr txBox="1"/>
          <p:nvPr/>
        </p:nvSpPr>
        <p:spPr>
          <a:xfrm>
            <a:off x="677333" y="1593884"/>
            <a:ext cx="8860367" cy="369332"/>
          </a:xfrm>
          <a:prstGeom prst="rect">
            <a:avLst/>
          </a:prstGeom>
          <a:noFill/>
        </p:spPr>
        <p:txBody>
          <a:bodyPr wrap="square" rtlCol="0">
            <a:spAutoFit/>
          </a:bodyPr>
          <a:lstStyle/>
          <a:p>
            <a:r>
              <a:rPr lang="ru-RU" sz="1800" dirty="0"/>
              <a:t>Гарантия </a:t>
            </a:r>
            <a:r>
              <a:rPr lang="en-US" sz="1800" dirty="0"/>
              <a:t>SC</a:t>
            </a:r>
            <a:r>
              <a:rPr lang="ru-RU" sz="1800" dirty="0"/>
              <a:t> сильно урезает возможности оптимизации</a:t>
            </a:r>
            <a:r>
              <a:rPr lang="en-US" sz="1800" dirty="0"/>
              <a:t>:</a:t>
            </a:r>
            <a:endParaRPr lang="ru-RU" sz="1800" dirty="0"/>
          </a:p>
        </p:txBody>
      </p:sp>
      <p:pic>
        <p:nvPicPr>
          <p:cNvPr id="6" name="Picture 5" descr="A screenshot of a math problem&#10;&#10;Description automatically generated">
            <a:extLst>
              <a:ext uri="{FF2B5EF4-FFF2-40B4-BE49-F238E27FC236}">
                <a16:creationId xmlns:a16="http://schemas.microsoft.com/office/drawing/2014/main" id="{2DCBB1CF-24A0-1BA4-864D-7C96BF7F56E1}"/>
              </a:ext>
            </a:extLst>
          </p:cNvPr>
          <p:cNvPicPr>
            <a:picLocks noChangeAspect="1"/>
          </p:cNvPicPr>
          <p:nvPr/>
        </p:nvPicPr>
        <p:blipFill rotWithShape="1">
          <a:blip r:embed="rId3"/>
          <a:srcRect b="7509"/>
          <a:stretch/>
        </p:blipFill>
        <p:spPr>
          <a:xfrm>
            <a:off x="3263900" y="2240215"/>
            <a:ext cx="6273800" cy="3136267"/>
          </a:xfrm>
          <a:prstGeom prst="rect">
            <a:avLst/>
          </a:prstGeom>
          <a:ln>
            <a:solidFill>
              <a:schemeClr val="bg2"/>
            </a:solidFill>
          </a:ln>
        </p:spPr>
      </p:pic>
      <p:sp>
        <p:nvSpPr>
          <p:cNvPr id="7" name="TextBox 6">
            <a:extLst>
              <a:ext uri="{FF2B5EF4-FFF2-40B4-BE49-F238E27FC236}">
                <a16:creationId xmlns:a16="http://schemas.microsoft.com/office/drawing/2014/main" id="{A3C62D06-D52A-B9E1-AA45-B97D7885C7EC}"/>
              </a:ext>
            </a:extLst>
          </p:cNvPr>
          <p:cNvSpPr txBox="1"/>
          <p:nvPr/>
        </p:nvSpPr>
        <p:spPr>
          <a:xfrm>
            <a:off x="4138573" y="5765740"/>
            <a:ext cx="3914854" cy="400110"/>
          </a:xfrm>
          <a:prstGeom prst="rect">
            <a:avLst/>
          </a:prstGeom>
          <a:noFill/>
        </p:spPr>
        <p:txBody>
          <a:bodyPr wrap="none" rtlCol="0">
            <a:spAutoFit/>
          </a:bodyPr>
          <a:lstStyle/>
          <a:p>
            <a:r>
              <a:rPr lang="en-RU" sz="2000" dirty="0"/>
              <a:t>→ </a:t>
            </a:r>
            <a:r>
              <a:rPr lang="ru-RU" sz="2000" dirty="0"/>
              <a:t>нужна более слабая модель</a:t>
            </a:r>
            <a:endParaRPr lang="en-RU" sz="2000" dirty="0"/>
          </a:p>
        </p:txBody>
      </p:sp>
    </p:spTree>
    <p:extLst>
      <p:ext uri="{BB962C8B-B14F-4D97-AF65-F5344CB8AC3E}">
        <p14:creationId xmlns:p14="http://schemas.microsoft.com/office/powerpoint/2010/main" val="374830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VK New Color">
  <a:themeElements>
    <a:clrScheme name="VK 2021">
      <a:dk1>
        <a:srgbClr val="000000"/>
      </a:dk1>
      <a:lt1>
        <a:srgbClr val="FFFFFF"/>
      </a:lt1>
      <a:dk2>
        <a:srgbClr val="0077FF"/>
      </a:dk2>
      <a:lt2>
        <a:srgbClr val="FFFFFF"/>
      </a:lt2>
      <a:accent1>
        <a:srgbClr val="0077FF"/>
      </a:accent1>
      <a:accent2>
        <a:srgbClr val="8024C0"/>
      </a:accent2>
      <a:accent3>
        <a:srgbClr val="FF3885"/>
      </a:accent3>
      <a:accent4>
        <a:srgbClr val="00EAFF"/>
      </a:accent4>
      <a:accent5>
        <a:srgbClr val="BEB6AE"/>
      </a:accent5>
      <a:accent6>
        <a:srgbClr val="17D685"/>
      </a:accent6>
      <a:hlink>
        <a:srgbClr val="0077FF"/>
      </a:hlink>
      <a:folHlink>
        <a:srgbClr val="A538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36805</TotalTime>
  <Words>2402</Words>
  <Application>Microsoft Macintosh PowerPoint</Application>
  <PresentationFormat>Widescreen</PresentationFormat>
  <Paragraphs>375</Paragraphs>
  <Slides>52</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Consolas</vt:lpstr>
      <vt:lpstr>Play</vt:lpstr>
      <vt:lpstr>JetBrains Mono</vt:lpstr>
      <vt:lpstr>Menlo</vt:lpstr>
      <vt:lpstr>Calibri</vt:lpstr>
      <vt:lpstr>VK New Color</vt:lpstr>
      <vt:lpstr>Многопоточность Advanced</vt:lpstr>
      <vt:lpstr>Java Memory Model</vt:lpstr>
      <vt:lpstr>Зачем понадобилась Java Memory Model?</vt:lpstr>
      <vt:lpstr>Оптимизации: кэширование</vt:lpstr>
      <vt:lpstr>Оптимизации: перестановки</vt:lpstr>
      <vt:lpstr>Зачем понадобилась Java Memory Model?</vt:lpstr>
      <vt:lpstr>Java Memory Model</vt:lpstr>
      <vt:lpstr>Sequential Consistency, SC</vt:lpstr>
      <vt:lpstr>Sequential Consistency, SC</vt:lpstr>
      <vt:lpstr>Действия синхронизации Synchronization actions, SA</vt:lpstr>
      <vt:lpstr>Synchronization Order, SO</vt:lpstr>
      <vt:lpstr>Happens-before, HB</vt:lpstr>
      <vt:lpstr>Happens-before, HB</vt:lpstr>
      <vt:lpstr>Roach Motel</vt:lpstr>
      <vt:lpstr>Synchronization Order</vt:lpstr>
      <vt:lpstr>Synchronization Order</vt:lpstr>
      <vt:lpstr>Проблемы многопоточности</vt:lpstr>
      <vt:lpstr>Deadlock - взаимная блокировка</vt:lpstr>
      <vt:lpstr>Проблема видимости</vt:lpstr>
      <vt:lpstr>Race condition</vt:lpstr>
      <vt:lpstr>Как избежать гонок</vt:lpstr>
      <vt:lpstr>Atomic-классы</vt:lpstr>
      <vt:lpstr>Синхронизаторы</vt:lpstr>
      <vt:lpstr>Примитивы синхронизации: монитор</vt:lpstr>
      <vt:lpstr>Synchronized</vt:lpstr>
      <vt:lpstr>Семафор</vt:lpstr>
      <vt:lpstr>CountDownLatch</vt:lpstr>
      <vt:lpstr>CyclicBarrier</vt:lpstr>
      <vt:lpstr>ReadWriteLock</vt:lpstr>
      <vt:lpstr>Синхронизация в корутинах</vt:lpstr>
      <vt:lpstr>Синхронизация коллекций</vt:lpstr>
      <vt:lpstr>Синхронизированные коллекции</vt:lpstr>
      <vt:lpstr>Конкурентные коллекции</vt:lpstr>
      <vt:lpstr>ConcurrentHashMap</vt:lpstr>
      <vt:lpstr>Очереди</vt:lpstr>
      <vt:lpstr>Немного про корутины</vt:lpstr>
      <vt:lpstr>Structured concurrency</vt:lpstr>
      <vt:lpstr>Parallel coroutine execution</vt:lpstr>
      <vt:lpstr>Прерывание корутин</vt:lpstr>
      <vt:lpstr>Немного про Flow</vt:lpstr>
      <vt:lpstr>Flow</vt:lpstr>
      <vt:lpstr>StateFlow и SharedFlow </vt:lpstr>
      <vt:lpstr>Flow стал стандартом разработки Android</vt:lpstr>
      <vt:lpstr>Подписка на Flow</vt:lpstr>
      <vt:lpstr>Подписка на Flow в Android</vt:lpstr>
      <vt:lpstr>Изменение Flow</vt:lpstr>
      <vt:lpstr>Переключение потоков</vt:lpstr>
      <vt:lpstr>Работа с несколькими flow</vt:lpstr>
      <vt:lpstr>Работа с несколькими flow</vt:lpstr>
      <vt:lpstr>Обработка ошибок</vt:lpstr>
      <vt:lpstr>Спасибо за внимание!</vt:lpstr>
      <vt:lpstr>Полезные ссылки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Kotlin  Crash course</dc:title>
  <cp:lastModifiedBy>Pavel Galanin</cp:lastModifiedBy>
  <cp:revision>7</cp:revision>
  <dcterms:modified xsi:type="dcterms:W3CDTF">2024-03-19T19:45:56Z</dcterms:modified>
</cp:coreProperties>
</file>